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70" r:id="rId38"/>
    <p:sldId id="271" r:id="rId39"/>
    <p:sldId id="272"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753600" cy="7315200"/>
  <p:notesSz cx="6858000" cy="9144000"/>
  <p:embeddedFontLst>
    <p:embeddedFont>
      <p:font typeface="Arial" panose="020B0604020202020204" pitchFamily="34" charset="0"/>
      <p:regular r:id="rId61"/>
    </p:embeddedFont>
    <p:embeddedFont>
      <p:font typeface="Arial Bold" panose="020B0604020202020204" charset="0"/>
      <p:regular r:id="rId62"/>
    </p:embeddedFont>
    <p:embeddedFont>
      <p:font typeface="Calibri" panose="020F0502020204030204" pitchFamily="34" charset="0"/>
      <p:regular r:id="rId63"/>
      <p:bold r:id="rId64"/>
      <p:italic r:id="rId65"/>
      <p:boldItalic r:id="rId66"/>
    </p:embeddedFont>
    <p:embeddedFont>
      <p:font typeface="Montserrat Classic" panose="020B0604020202020204" charset="0"/>
      <p:regular r:id="rId67"/>
    </p:embeddedFont>
    <p:embeddedFont>
      <p:font typeface="Montserrat Classic Bold" panose="020B0604020202020204" charset="0"/>
      <p:regular r:id="rId68"/>
    </p:embeddedFont>
    <p:embeddedFont>
      <p:font typeface="Montserrat Light" panose="00000400000000000000" pitchFamily="2" charset="-52"/>
      <p:regular r:id="rId69"/>
      <p:italic r:id="rId70"/>
    </p:embeddedFont>
    <p:embeddedFont>
      <p:font typeface="Montserrat Light Bold" panose="020B0604020202020204" charset="-52"/>
      <p:regular r:id="rId71"/>
    </p:embeddedFont>
    <p:embeddedFont>
      <p:font typeface="Montserrat Light Bold Italics" panose="020B0604020202020204" charset="-52"/>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4" d="100"/>
          <a:sy n="94" d="100"/>
        </p:scale>
        <p:origin x="18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ndex.php?curid=68995764"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inance.yahoo.com/quote/IFX.DE/chart?p=IFX.DE#eyJpbnRlcnZhbCI6IndlZWsiLCJwZXJpb2RpY2l0eSI6MSwidGltZVVuaXQiOm51bGwsImNhbmRsZVdpZHRoIjo0LjM2NzgxNjA5MTk1NDAyMywiZmxpcHBlZCI6ZmFsc2UsInZvbHVtZVVuZGVybGF5Ijp0cnVlLCJhZGoiOnRydWUsImNyb3NzaGFpciI6dHJ1ZSwiY2hhcnRUeXBlIjoibGluZSIsImV4dGVuZGVkIjpmYWxzZSwibWFya2V0U2Vzc2lvbnMiOnt9LCJhZ2dyZWdhdGlvblR5cGUiOiJvaGxjIiwiY2hhcnRTY2FsZSI6ImxpbmVhciIsInBhbmVscyI6eyJjaGFydCI6eyJwZXJjZW50IjoxLCJkaXNwbGF5IjoiSUZYLkRFIiwiY2hhcnROYW1lIjoiY2hhcnQiLCJpbmRleCI6MCwieUF4aXMiOnsibmFtZSI6ImNoYXJ0IiwicG9zaXRpb24iOm51bGx9LCJ5YXhpc0xIUyI6W10sInlheGlzUkhTIjpbImNoYXJ0Iiwi4oCMdm9sIHVuZHLigIwiXX19LCJzZXRTcGFuIjp7Im11bHRpcGxpZXIiOjUsImJhc2UiOiJ5ZWFyIiwicGVyaW9kaWNpdHkiOnsicGVyaW9kIjoxLCJpbnRlcnZhbCI6IndlZWsifSwibWFpbnRhaW5QZXJpb2RpY2l0eSI6dHJ1ZSwiZm9yY2VMb2FkIjp0cnVlfSwibGluZVdpZHRoIjoyLCJzdHJpcGVkQmFja2dyb3VuZCI6dHJ1ZSwiZXZlbnRzIjp0cnVlLCJjb2xvciI6IiMwMDgxZjIiLCJzdHJpcGVkQmFja2dyb3VkIjp0cnVlLCJldmVudE1hcCI6eyJjb3Jwb3JhdGUiOnsiZGl2cyI6dHJ1ZSwic3BsaXRzIjp0cnVlfSwic2lnRGV2Ijp7fX0sImN1c3RvbVJhbmdlIjpudWxsLCJzeW1ib2xzIjpbeyJzeW1ib2wiOiJJRlguREUiLCJzeW1ib2xPYmplY3QiOnsic3ltYm9sIjoiSUZYLkRFIiwicXVvdGVUeXBlIjoiRVFVSVRZIiwiZXhjaGFuZ2VUaW1lWm9uZSI6IkV1cm9wZS9CZXJsaW4ifSwicGVyaW9kaWNpdHkiOjEsImludGVydmFsIjoid2VlayIsInRpbWVVbml0IjpudWxsLCJzZXRTcGFuIjp7Im11bHRpcGxpZXIiOjUsImJhc2UiOiJ5ZWFyIiwicGVyaW9kaWNpdHkiOnsicGVyaW9kIjoxLCJpbnRlcnZhbCI6IndlZWsifSwibWFpbnRhaW5QZXJpb2RpY2l0eSI6dHJ1ZSwiZm9yY2VMb2FkIjp0cnVlfX1dLCJzdHVkaWVzIjp7IuKAjHZvbCB1bmRy4oCMIjp7InR5cGUiOiJ2b2wgdW5kciIsImlucHV0cyI6eyJpZCI6IuKAjHZvbCB1bmRy4oCMIiwiZGlzcGxheSI6IuKAjHZvbCB1bmRy4oCMIn0sIm91dHB1dHMiOnsiVXAgVm9sdW1lIjoiIzAwYjA2MSIsIkRvd24gVm9sdW1lIjoiI2ZmMzMzYSJ9LCJwYW5lbCI6ImNoYXJ0IiwicGFyYW1ldGVycyI6eyJ3aWR0aEZhY3RvciI6MC40NSwiY2hhcnROYW1lIjoiY2hhcnQiLCJwYW5lbE5hbWUiOiJjaGFydCJ9fX19"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446" t="7725" r="1150" b="9871"/>
          <a:stretch>
            <a:fillRect/>
          </a:stretch>
        </p:blipFill>
        <p:spPr>
          <a:xfrm>
            <a:off x="0" y="0"/>
            <a:ext cx="9753600" cy="7315200"/>
          </a:xfrm>
          <a:prstGeom prst="rect">
            <a:avLst/>
          </a:prstGeom>
        </p:spPr>
      </p:pic>
      <p:grpSp>
        <p:nvGrpSpPr>
          <p:cNvPr id="3" name="Group 3"/>
          <p:cNvGrpSpPr/>
          <p:nvPr/>
        </p:nvGrpSpPr>
        <p:grpSpPr>
          <a:xfrm>
            <a:off x="0" y="0"/>
            <a:ext cx="12640077" cy="9801888"/>
            <a:chOff x="0" y="0"/>
            <a:chExt cx="4681510" cy="3630329"/>
          </a:xfrm>
        </p:grpSpPr>
        <p:sp>
          <p:nvSpPr>
            <p:cNvPr id="4" name="Freeform 4"/>
            <p:cNvSpPr/>
            <p:nvPr/>
          </p:nvSpPr>
          <p:spPr>
            <a:xfrm>
              <a:off x="0" y="0"/>
              <a:ext cx="4681510" cy="3630329"/>
            </a:xfrm>
            <a:custGeom>
              <a:avLst/>
              <a:gdLst/>
              <a:ahLst/>
              <a:cxnLst/>
              <a:rect l="l" t="t" r="r" b="b"/>
              <a:pathLst>
                <a:path w="4681510" h="3630329">
                  <a:moveTo>
                    <a:pt x="0" y="0"/>
                  </a:moveTo>
                  <a:lnTo>
                    <a:pt x="4681510" y="0"/>
                  </a:lnTo>
                  <a:lnTo>
                    <a:pt x="4681510" y="3630329"/>
                  </a:lnTo>
                  <a:lnTo>
                    <a:pt x="0" y="3630329"/>
                  </a:lnTo>
                  <a:close/>
                </a:path>
              </a:pathLst>
            </a:custGeom>
            <a:solidFill>
              <a:srgbClr val="FFFFFF"/>
            </a:solidFill>
          </p:spPr>
          <p:txBody>
            <a:bodyPr/>
            <a:lstStyle/>
            <a:p>
              <a:endParaRPr lang="ru-RU"/>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6" name="Freeform 6"/>
          <p:cNvSpPr/>
          <p:nvPr/>
        </p:nvSpPr>
        <p:spPr>
          <a:xfrm rot="2541527">
            <a:off x="3804228" y="1005088"/>
            <a:ext cx="6940588" cy="3191976"/>
          </a:xfrm>
          <a:custGeom>
            <a:avLst/>
            <a:gdLst/>
            <a:ahLst/>
            <a:cxnLst/>
            <a:rect l="l" t="t" r="r" b="b"/>
            <a:pathLst>
              <a:path w="6940588" h="3191976">
                <a:moveTo>
                  <a:pt x="0" y="0"/>
                </a:moveTo>
                <a:lnTo>
                  <a:pt x="6940588" y="0"/>
                </a:lnTo>
                <a:lnTo>
                  <a:pt x="6940588" y="3191976"/>
                </a:lnTo>
                <a:lnTo>
                  <a:pt x="0" y="3191976"/>
                </a:lnTo>
                <a:lnTo>
                  <a:pt x="0" y="0"/>
                </a:lnTo>
                <a:close/>
              </a:path>
            </a:pathLst>
          </a:custGeom>
          <a:blipFill>
            <a:blip r:embed="rId3"/>
            <a:stretch>
              <a:fillRect b="-648"/>
            </a:stretch>
          </a:blipFill>
        </p:spPr>
        <p:txBody>
          <a:bodyPr/>
          <a:lstStyle/>
          <a:p>
            <a:endParaRPr lang="ru-RU"/>
          </a:p>
        </p:txBody>
      </p:sp>
      <p:sp>
        <p:nvSpPr>
          <p:cNvPr id="7" name="Freeform 7"/>
          <p:cNvSpPr/>
          <p:nvPr/>
        </p:nvSpPr>
        <p:spPr>
          <a:xfrm>
            <a:off x="3419239" y="0"/>
            <a:ext cx="6334361" cy="6041010"/>
          </a:xfrm>
          <a:custGeom>
            <a:avLst/>
            <a:gdLst/>
            <a:ahLst/>
            <a:cxnLst/>
            <a:rect l="l" t="t" r="r" b="b"/>
            <a:pathLst>
              <a:path w="6334361" h="6041010">
                <a:moveTo>
                  <a:pt x="0" y="0"/>
                </a:moveTo>
                <a:lnTo>
                  <a:pt x="6334361" y="0"/>
                </a:lnTo>
                <a:lnTo>
                  <a:pt x="6334361" y="6041010"/>
                </a:lnTo>
                <a:lnTo>
                  <a:pt x="0" y="6041010"/>
                </a:lnTo>
                <a:lnTo>
                  <a:pt x="0" y="0"/>
                </a:lnTo>
                <a:close/>
              </a:path>
            </a:pathLst>
          </a:custGeom>
          <a:blipFill>
            <a:blip r:embed="rId4"/>
            <a:stretch>
              <a:fillRect l="-54544" t="-5211" r="-46134"/>
            </a:stretch>
          </a:blipFill>
        </p:spPr>
        <p:txBody>
          <a:bodyPr/>
          <a:lstStyle/>
          <a:p>
            <a:endParaRPr lang="ru-RU"/>
          </a:p>
        </p:txBody>
      </p:sp>
      <p:sp>
        <p:nvSpPr>
          <p:cNvPr id="8" name="AutoShape 8"/>
          <p:cNvSpPr/>
          <p:nvPr/>
        </p:nvSpPr>
        <p:spPr>
          <a:xfrm rot="-2700000">
            <a:off x="-833657" y="-889236"/>
            <a:ext cx="8125271" cy="12915892"/>
          </a:xfrm>
          <a:prstGeom prst="rect">
            <a:avLst/>
          </a:prstGeom>
          <a:solidFill>
            <a:srgbClr val="053D57">
              <a:alpha val="89804"/>
            </a:srgbClr>
          </a:solidFill>
        </p:spPr>
        <p:txBody>
          <a:bodyPr/>
          <a:lstStyle/>
          <a:p>
            <a:endParaRPr lang="ru-RU"/>
          </a:p>
        </p:txBody>
      </p:sp>
      <p:sp>
        <p:nvSpPr>
          <p:cNvPr id="9" name="AutoShape 9"/>
          <p:cNvSpPr/>
          <p:nvPr/>
        </p:nvSpPr>
        <p:spPr>
          <a:xfrm rot="-2700000">
            <a:off x="3619551" y="-778313"/>
            <a:ext cx="30601" cy="3238550"/>
          </a:xfrm>
          <a:prstGeom prst="rect">
            <a:avLst/>
          </a:prstGeom>
          <a:solidFill>
            <a:srgbClr val="F8FBFD"/>
          </a:solidFill>
        </p:spPr>
        <p:txBody>
          <a:bodyPr/>
          <a:lstStyle/>
          <a:p>
            <a:endParaRPr lang="ru-RU"/>
          </a:p>
        </p:txBody>
      </p:sp>
      <p:sp>
        <p:nvSpPr>
          <p:cNvPr id="10" name="AutoShape 10"/>
          <p:cNvSpPr/>
          <p:nvPr/>
        </p:nvSpPr>
        <p:spPr>
          <a:xfrm rot="-2700000">
            <a:off x="6865928" y="5695925"/>
            <a:ext cx="3794866" cy="3238550"/>
          </a:xfrm>
          <a:prstGeom prst="rect">
            <a:avLst/>
          </a:prstGeom>
          <a:solidFill>
            <a:srgbClr val="F8FBFD"/>
          </a:solidFill>
        </p:spPr>
        <p:txBody>
          <a:bodyPr/>
          <a:lstStyle/>
          <a:p>
            <a:endParaRPr lang="ru-RU"/>
          </a:p>
        </p:txBody>
      </p:sp>
      <p:sp>
        <p:nvSpPr>
          <p:cNvPr id="11" name="Freeform 11"/>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5"/>
            <a:stretch>
              <a:fillRect b="-107"/>
            </a:stretch>
          </a:blipFill>
        </p:spPr>
        <p:txBody>
          <a:bodyPr/>
          <a:lstStyle/>
          <a:p>
            <a:endParaRPr lang="ru-RU"/>
          </a:p>
        </p:txBody>
      </p:sp>
      <p:sp>
        <p:nvSpPr>
          <p:cNvPr id="12" name="TextBox 12"/>
          <p:cNvSpPr txBox="1"/>
          <p:nvPr/>
        </p:nvSpPr>
        <p:spPr>
          <a:xfrm>
            <a:off x="374436" y="5312296"/>
            <a:ext cx="6089605" cy="2207720"/>
          </a:xfrm>
          <a:prstGeom prst="rect">
            <a:avLst/>
          </a:prstGeom>
        </p:spPr>
        <p:txBody>
          <a:bodyPr lIns="0" tIns="0" rIns="0" bIns="0" rtlCol="0" anchor="t">
            <a:spAutoFit/>
          </a:bodyPr>
          <a:lstStyle/>
          <a:p>
            <a:pPr>
              <a:lnSpc>
                <a:spcPts val="2456"/>
              </a:lnSpc>
            </a:pPr>
            <a:r>
              <a:rPr lang="en-US" sz="1754" spc="17" dirty="0">
                <a:solidFill>
                  <a:srgbClr val="F8FBFD"/>
                </a:solidFill>
                <a:latin typeface="Montserrat Classic"/>
              </a:rPr>
              <a:t>Li Song Xi, Lin Bo-Hong,</a:t>
            </a:r>
          </a:p>
          <a:p>
            <a:pPr>
              <a:lnSpc>
                <a:spcPts val="2456"/>
              </a:lnSpc>
            </a:pPr>
            <a:r>
              <a:rPr lang="en-US" sz="1754" spc="17" dirty="0">
                <a:solidFill>
                  <a:srgbClr val="F8FBFD"/>
                </a:solidFill>
                <a:latin typeface="Montserrat Classic"/>
              </a:rPr>
              <a:t>Elizabeth Lim, Valeriia Korniushina </a:t>
            </a:r>
          </a:p>
          <a:p>
            <a:pPr>
              <a:lnSpc>
                <a:spcPts val="2456"/>
              </a:lnSpc>
            </a:pPr>
            <a:r>
              <a:rPr lang="en-US" sz="1754" spc="17" dirty="0" err="1">
                <a:solidFill>
                  <a:srgbClr val="F8FBFD"/>
                </a:solidFill>
                <a:latin typeface="Montserrat Classic"/>
              </a:rPr>
              <a:t>Technische</a:t>
            </a:r>
            <a:r>
              <a:rPr lang="en-US" sz="1754" spc="17" dirty="0">
                <a:solidFill>
                  <a:srgbClr val="F8FBFD"/>
                </a:solidFill>
                <a:latin typeface="Montserrat Classic"/>
              </a:rPr>
              <a:t> Universität München  | Infineon </a:t>
            </a:r>
          </a:p>
          <a:p>
            <a:pPr>
              <a:lnSpc>
                <a:spcPts val="2456"/>
              </a:lnSpc>
            </a:pPr>
            <a:r>
              <a:rPr lang="en-US" sz="1754" spc="17" dirty="0">
                <a:solidFill>
                  <a:srgbClr val="F8FBFD"/>
                </a:solidFill>
                <a:latin typeface="Montserrat Classic"/>
              </a:rPr>
              <a:t>TUM School of Management </a:t>
            </a:r>
          </a:p>
          <a:p>
            <a:pPr>
              <a:lnSpc>
                <a:spcPts val="2456"/>
              </a:lnSpc>
            </a:pPr>
            <a:r>
              <a:rPr lang="en-US" sz="1754" spc="17" dirty="0">
                <a:solidFill>
                  <a:srgbClr val="F8FBFD"/>
                </a:solidFill>
                <a:latin typeface="Montserrat Classic"/>
              </a:rPr>
              <a:t>Data Analytics in Application </a:t>
            </a:r>
          </a:p>
          <a:p>
            <a:pPr>
              <a:lnSpc>
                <a:spcPts val="2456"/>
              </a:lnSpc>
            </a:pPr>
            <a:r>
              <a:rPr lang="en-US" sz="1754" spc="17" dirty="0">
                <a:solidFill>
                  <a:srgbClr val="F8FBFD"/>
                </a:solidFill>
                <a:latin typeface="Montserrat Classic"/>
              </a:rPr>
              <a:t>14 July 2023</a:t>
            </a:r>
          </a:p>
          <a:p>
            <a:pPr>
              <a:lnSpc>
                <a:spcPts val="2456"/>
              </a:lnSpc>
            </a:pPr>
            <a:endParaRPr lang="en-US" sz="1754" spc="17" dirty="0">
              <a:solidFill>
                <a:srgbClr val="F8FBFD"/>
              </a:solidFill>
              <a:latin typeface="Montserrat Classic"/>
            </a:endParaRPr>
          </a:p>
        </p:txBody>
      </p:sp>
      <p:sp>
        <p:nvSpPr>
          <p:cNvPr id="13" name="TextBox 13"/>
          <p:cNvSpPr txBox="1"/>
          <p:nvPr/>
        </p:nvSpPr>
        <p:spPr>
          <a:xfrm>
            <a:off x="336321" y="4195839"/>
            <a:ext cx="6597062" cy="1035050"/>
          </a:xfrm>
          <a:prstGeom prst="rect">
            <a:avLst/>
          </a:prstGeom>
        </p:spPr>
        <p:txBody>
          <a:bodyPr lIns="0" tIns="0" rIns="0" bIns="0" rtlCol="0" anchor="t">
            <a:spAutoFit/>
          </a:bodyPr>
          <a:lstStyle/>
          <a:p>
            <a:pPr>
              <a:lnSpc>
                <a:spcPts val="3999"/>
              </a:lnSpc>
            </a:pPr>
            <a:r>
              <a:rPr lang="en-US" sz="3999">
                <a:solidFill>
                  <a:srgbClr val="E4F9FF"/>
                </a:solidFill>
                <a:latin typeface="Montserrat Classic Bold"/>
              </a:rPr>
              <a:t>USING MACHINE LEARNING</a:t>
            </a:r>
          </a:p>
        </p:txBody>
      </p:sp>
      <p:sp>
        <p:nvSpPr>
          <p:cNvPr id="14" name="TextBox 14"/>
          <p:cNvSpPr txBox="1"/>
          <p:nvPr/>
        </p:nvSpPr>
        <p:spPr>
          <a:xfrm>
            <a:off x="336321" y="1786014"/>
            <a:ext cx="6597062" cy="2333625"/>
          </a:xfrm>
          <a:prstGeom prst="rect">
            <a:avLst/>
          </a:prstGeom>
        </p:spPr>
        <p:txBody>
          <a:bodyPr lIns="0" tIns="0" rIns="0" bIns="0" rtlCol="0" anchor="t">
            <a:spAutoFit/>
          </a:bodyPr>
          <a:lstStyle/>
          <a:p>
            <a:pPr>
              <a:lnSpc>
                <a:spcPts val="6000"/>
              </a:lnSpc>
            </a:pPr>
            <a:r>
              <a:rPr lang="en-US" sz="6000">
                <a:solidFill>
                  <a:srgbClr val="97BCC7"/>
                </a:solidFill>
                <a:latin typeface="Montserrat Classic Bold"/>
              </a:rPr>
              <a:t>PRODUCT DEMAND FORECASTING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514170" y="5082228"/>
            <a:ext cx="5080213" cy="1508125"/>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3. DATA PREPARATION</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graphicFrame>
        <p:nvGraphicFramePr>
          <p:cNvPr id="4" name="Table 4"/>
          <p:cNvGraphicFramePr>
            <a:graphicFrameLocks noGrp="1"/>
          </p:cNvGraphicFramePr>
          <p:nvPr/>
        </p:nvGraphicFramePr>
        <p:xfrm>
          <a:off x="1058033" y="305129"/>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718373" y="3049695"/>
            <a:ext cx="4767288" cy="2649866"/>
            <a:chOff x="0" y="0"/>
            <a:chExt cx="1765662" cy="981432"/>
          </a:xfrm>
        </p:grpSpPr>
        <p:sp>
          <p:nvSpPr>
            <p:cNvPr id="6" name="Freeform 6"/>
            <p:cNvSpPr/>
            <p:nvPr/>
          </p:nvSpPr>
          <p:spPr>
            <a:xfrm>
              <a:off x="0" y="0"/>
              <a:ext cx="1765662" cy="981432"/>
            </a:xfrm>
            <a:custGeom>
              <a:avLst/>
              <a:gdLst/>
              <a:ahLst/>
              <a:cxnLst/>
              <a:rect l="l" t="t" r="r" b="b"/>
              <a:pathLst>
                <a:path w="1765662" h="981432">
                  <a:moveTo>
                    <a:pt x="58463" y="0"/>
                  </a:moveTo>
                  <a:lnTo>
                    <a:pt x="1707199" y="0"/>
                  </a:lnTo>
                  <a:cubicBezTo>
                    <a:pt x="1722705" y="0"/>
                    <a:pt x="1737575" y="6159"/>
                    <a:pt x="1748539" y="17123"/>
                  </a:cubicBezTo>
                  <a:cubicBezTo>
                    <a:pt x="1759503" y="28087"/>
                    <a:pt x="1765662" y="42958"/>
                    <a:pt x="1765662" y="58463"/>
                  </a:cubicBezTo>
                  <a:lnTo>
                    <a:pt x="1765662" y="922969"/>
                  </a:lnTo>
                  <a:cubicBezTo>
                    <a:pt x="1765662" y="955257"/>
                    <a:pt x="1739487" y="981432"/>
                    <a:pt x="1707199" y="981432"/>
                  </a:cubicBezTo>
                  <a:lnTo>
                    <a:pt x="58463" y="981432"/>
                  </a:lnTo>
                  <a:cubicBezTo>
                    <a:pt x="26175" y="981432"/>
                    <a:pt x="0" y="955257"/>
                    <a:pt x="0" y="922969"/>
                  </a:cubicBezTo>
                  <a:lnTo>
                    <a:pt x="0" y="58463"/>
                  </a:lnTo>
                  <a:cubicBezTo>
                    <a:pt x="0" y="26175"/>
                    <a:pt x="26175" y="0"/>
                    <a:pt x="58463" y="0"/>
                  </a:cubicBezTo>
                  <a:close/>
                </a:path>
              </a:pathLst>
            </a:custGeom>
            <a:solidFill>
              <a:srgbClr val="97BCC7"/>
            </a:solidFill>
          </p:spPr>
          <p:txBody>
            <a:bodyPr/>
            <a:lstStyle/>
            <a:p>
              <a:endParaRPr lang="ru-RU"/>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8" name="Freeform 8"/>
          <p:cNvSpPr/>
          <p:nvPr/>
        </p:nvSpPr>
        <p:spPr>
          <a:xfrm>
            <a:off x="731520" y="3125333"/>
            <a:ext cx="4740993" cy="2498591"/>
          </a:xfrm>
          <a:custGeom>
            <a:avLst/>
            <a:gdLst/>
            <a:ahLst/>
            <a:cxnLst/>
            <a:rect l="l" t="t" r="r" b="b"/>
            <a:pathLst>
              <a:path w="4740993" h="2498591">
                <a:moveTo>
                  <a:pt x="0" y="0"/>
                </a:moveTo>
                <a:lnTo>
                  <a:pt x="4740993" y="0"/>
                </a:lnTo>
                <a:lnTo>
                  <a:pt x="4740993" y="2498591"/>
                </a:lnTo>
                <a:lnTo>
                  <a:pt x="0" y="2498591"/>
                </a:lnTo>
                <a:lnTo>
                  <a:pt x="0" y="0"/>
                </a:lnTo>
                <a:close/>
              </a:path>
            </a:pathLst>
          </a:custGeom>
          <a:blipFill>
            <a:blip r:embed="rId2"/>
            <a:stretch>
              <a:fillRect l="-10744" t="-27531" r="-11042" b="-29102"/>
            </a:stretch>
          </a:blipFill>
        </p:spPr>
        <p:txBody>
          <a:bodyPr/>
          <a:lstStyle/>
          <a:p>
            <a:endParaRPr lang="ru-RU"/>
          </a:p>
        </p:txBody>
      </p:sp>
      <p:grpSp>
        <p:nvGrpSpPr>
          <p:cNvPr id="9" name="Group 9"/>
          <p:cNvGrpSpPr/>
          <p:nvPr/>
        </p:nvGrpSpPr>
        <p:grpSpPr>
          <a:xfrm>
            <a:off x="718373" y="6318786"/>
            <a:ext cx="8050760" cy="739865"/>
            <a:chOff x="0" y="0"/>
            <a:chExt cx="2981763" cy="274024"/>
          </a:xfrm>
        </p:grpSpPr>
        <p:sp>
          <p:nvSpPr>
            <p:cNvPr id="10" name="Freeform 10"/>
            <p:cNvSpPr/>
            <p:nvPr/>
          </p:nvSpPr>
          <p:spPr>
            <a:xfrm>
              <a:off x="0" y="0"/>
              <a:ext cx="2981763" cy="274024"/>
            </a:xfrm>
            <a:custGeom>
              <a:avLst/>
              <a:gdLst/>
              <a:ahLst/>
              <a:cxnLst/>
              <a:rect l="l" t="t" r="r" b="b"/>
              <a:pathLst>
                <a:path w="2981763" h="274024">
                  <a:moveTo>
                    <a:pt x="34619" y="0"/>
                  </a:moveTo>
                  <a:lnTo>
                    <a:pt x="2947144" y="0"/>
                  </a:lnTo>
                  <a:cubicBezTo>
                    <a:pt x="2966264" y="0"/>
                    <a:pt x="2981763" y="15499"/>
                    <a:pt x="2981763" y="34619"/>
                  </a:cubicBezTo>
                  <a:lnTo>
                    <a:pt x="2981763" y="239405"/>
                  </a:lnTo>
                  <a:cubicBezTo>
                    <a:pt x="2981763" y="258524"/>
                    <a:pt x="2966264" y="274024"/>
                    <a:pt x="2947144" y="274024"/>
                  </a:cubicBezTo>
                  <a:lnTo>
                    <a:pt x="34619" y="274024"/>
                  </a:lnTo>
                  <a:cubicBezTo>
                    <a:pt x="15499" y="274024"/>
                    <a:pt x="0" y="258524"/>
                    <a:pt x="0" y="239405"/>
                  </a:cubicBezTo>
                  <a:lnTo>
                    <a:pt x="0" y="34619"/>
                  </a:lnTo>
                  <a:cubicBezTo>
                    <a:pt x="0" y="15499"/>
                    <a:pt x="15499" y="0"/>
                    <a:pt x="34619" y="0"/>
                  </a:cubicBezTo>
                  <a:close/>
                </a:path>
              </a:pathLst>
            </a:custGeom>
            <a:solidFill>
              <a:srgbClr val="97BCC7"/>
            </a:solidFill>
          </p:spPr>
          <p:txBody>
            <a:bodyPr/>
            <a:lstStyle/>
            <a:p>
              <a:endParaRPr lang="ru-RU"/>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2" name="Freeform 12"/>
          <p:cNvSpPr/>
          <p:nvPr/>
        </p:nvSpPr>
        <p:spPr>
          <a:xfrm>
            <a:off x="1381492" y="6380278"/>
            <a:ext cx="6724521" cy="616882"/>
          </a:xfrm>
          <a:custGeom>
            <a:avLst/>
            <a:gdLst/>
            <a:ahLst/>
            <a:cxnLst/>
            <a:rect l="l" t="t" r="r" b="b"/>
            <a:pathLst>
              <a:path w="6724521" h="616882">
                <a:moveTo>
                  <a:pt x="0" y="0"/>
                </a:moveTo>
                <a:lnTo>
                  <a:pt x="6724522" y="0"/>
                </a:lnTo>
                <a:lnTo>
                  <a:pt x="6724522" y="616881"/>
                </a:lnTo>
                <a:lnTo>
                  <a:pt x="0" y="616881"/>
                </a:lnTo>
                <a:lnTo>
                  <a:pt x="0" y="0"/>
                </a:lnTo>
                <a:close/>
              </a:path>
            </a:pathLst>
          </a:custGeom>
          <a:blipFill>
            <a:blip r:embed="rId3"/>
            <a:stretch>
              <a:fillRect/>
            </a:stretch>
          </a:blipFill>
        </p:spPr>
        <p:txBody>
          <a:bodyPr/>
          <a:lstStyle/>
          <a:p>
            <a:endParaRPr lang="ru-RU"/>
          </a:p>
        </p:txBody>
      </p:sp>
      <p:sp>
        <p:nvSpPr>
          <p:cNvPr id="13" name="TextBox 13"/>
          <p:cNvSpPr txBox="1"/>
          <p:nvPr/>
        </p:nvSpPr>
        <p:spPr>
          <a:xfrm>
            <a:off x="3372400" y="938738"/>
            <a:ext cx="6163254" cy="1300162"/>
          </a:xfrm>
          <a:prstGeom prst="rect">
            <a:avLst/>
          </a:prstGeom>
        </p:spPr>
        <p:txBody>
          <a:bodyPr lIns="0" tIns="0" rIns="0" bIns="0" rtlCol="0" anchor="t">
            <a:spAutoFit/>
          </a:bodyPr>
          <a:lstStyle/>
          <a:p>
            <a:pPr algn="r">
              <a:lnSpc>
                <a:spcPts val="5160"/>
              </a:lnSpc>
            </a:pPr>
            <a:r>
              <a:rPr lang="en-US" sz="4300" spc="-42" dirty="0">
                <a:solidFill>
                  <a:srgbClr val="F8FBFD"/>
                </a:solidFill>
                <a:latin typeface="Montserrat Classic Bold"/>
              </a:rPr>
              <a:t>Step 1: Importing Library &amp; Dataset</a:t>
            </a:r>
          </a:p>
        </p:txBody>
      </p:sp>
      <p:sp>
        <p:nvSpPr>
          <p:cNvPr id="14" name="TextBox 14"/>
          <p:cNvSpPr txBox="1"/>
          <p:nvPr/>
        </p:nvSpPr>
        <p:spPr>
          <a:xfrm>
            <a:off x="239970" y="2489814"/>
            <a:ext cx="6231731" cy="421207"/>
          </a:xfrm>
          <a:prstGeom prst="rect">
            <a:avLst/>
          </a:prstGeom>
        </p:spPr>
        <p:txBody>
          <a:bodyPr lIns="0" tIns="0" rIns="0" bIns="0" rtlCol="0" anchor="t">
            <a:spAutoFit/>
          </a:bodyPr>
          <a:lstStyle/>
          <a:p>
            <a:pPr algn="r">
              <a:lnSpc>
                <a:spcPts val="3401"/>
              </a:lnSpc>
            </a:pPr>
            <a:r>
              <a:rPr lang="en-US" sz="2429" spc="170">
                <a:solidFill>
                  <a:srgbClr val="F2F2F2"/>
                </a:solidFill>
                <a:latin typeface="Montserrat Classic"/>
              </a:rPr>
              <a:t>IMPORTING NECESSARY LIBRARY</a:t>
            </a:r>
          </a:p>
        </p:txBody>
      </p:sp>
      <p:sp>
        <p:nvSpPr>
          <p:cNvPr id="15" name="TextBox 15"/>
          <p:cNvSpPr txBox="1"/>
          <p:nvPr/>
        </p:nvSpPr>
        <p:spPr>
          <a:xfrm>
            <a:off x="1381492" y="5794811"/>
            <a:ext cx="7332525" cy="422275"/>
          </a:xfrm>
          <a:prstGeom prst="rect">
            <a:avLst/>
          </a:prstGeom>
        </p:spPr>
        <p:txBody>
          <a:bodyPr lIns="0" tIns="0" rIns="0" bIns="0" rtlCol="0" anchor="t">
            <a:spAutoFit/>
          </a:bodyPr>
          <a:lstStyle/>
          <a:p>
            <a:pPr algn="r">
              <a:lnSpc>
                <a:spcPts val="3499"/>
              </a:lnSpc>
            </a:pPr>
            <a:r>
              <a:rPr lang="en-US" sz="2499" spc="174">
                <a:solidFill>
                  <a:srgbClr val="F2F2F2"/>
                </a:solidFill>
                <a:latin typeface="Montserrat Classic"/>
              </a:rPr>
              <a:t>IMPORTING DATASET INTO PYTHON</a:t>
            </a:r>
          </a:p>
        </p:txBody>
      </p:sp>
      <p:sp>
        <p:nvSpPr>
          <p:cNvPr id="16" name="Freeform 16"/>
          <p:cNvSpPr/>
          <p:nvPr/>
        </p:nvSpPr>
        <p:spPr>
          <a:xfrm>
            <a:off x="8913847" y="6847002"/>
            <a:ext cx="716443" cy="377328"/>
          </a:xfrm>
          <a:custGeom>
            <a:avLst/>
            <a:gdLst/>
            <a:ahLst/>
            <a:cxnLst/>
            <a:rect l="l" t="t" r="r" b="b"/>
            <a:pathLst>
              <a:path w="716443" h="377328">
                <a:moveTo>
                  <a:pt x="0" y="0"/>
                </a:moveTo>
                <a:lnTo>
                  <a:pt x="716443" y="0"/>
                </a:lnTo>
                <a:lnTo>
                  <a:pt x="716443" y="377328"/>
                </a:lnTo>
                <a:lnTo>
                  <a:pt x="0" y="377328"/>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graphicFrame>
        <p:nvGraphicFramePr>
          <p:cNvPr id="4" name="Table 4"/>
          <p:cNvGraphicFramePr>
            <a:graphicFrameLocks noGrp="1"/>
          </p:cNvGraphicFramePr>
          <p:nvPr/>
        </p:nvGraphicFramePr>
        <p:xfrm>
          <a:off x="1058033" y="305129"/>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2918814" y="4909805"/>
            <a:ext cx="6572288" cy="2152650"/>
            <a:chOff x="0" y="0"/>
            <a:chExt cx="2434181" cy="797278"/>
          </a:xfrm>
        </p:grpSpPr>
        <p:sp>
          <p:nvSpPr>
            <p:cNvPr id="6" name="Freeform 6"/>
            <p:cNvSpPr/>
            <p:nvPr/>
          </p:nvSpPr>
          <p:spPr>
            <a:xfrm>
              <a:off x="0" y="0"/>
              <a:ext cx="2434181" cy="797278"/>
            </a:xfrm>
            <a:custGeom>
              <a:avLst/>
              <a:gdLst/>
              <a:ahLst/>
              <a:cxnLst/>
              <a:rect l="l" t="t" r="r" b="b"/>
              <a:pathLst>
                <a:path w="2434181" h="797278">
                  <a:moveTo>
                    <a:pt x="42407" y="0"/>
                  </a:moveTo>
                  <a:lnTo>
                    <a:pt x="2391774" y="0"/>
                  </a:lnTo>
                  <a:cubicBezTo>
                    <a:pt x="2403021" y="0"/>
                    <a:pt x="2413807" y="4468"/>
                    <a:pt x="2421760" y="12421"/>
                  </a:cubicBezTo>
                  <a:cubicBezTo>
                    <a:pt x="2429713" y="20373"/>
                    <a:pt x="2434181" y="31160"/>
                    <a:pt x="2434181" y="42407"/>
                  </a:cubicBezTo>
                  <a:lnTo>
                    <a:pt x="2434181" y="754871"/>
                  </a:lnTo>
                  <a:cubicBezTo>
                    <a:pt x="2434181" y="766118"/>
                    <a:pt x="2429713" y="776904"/>
                    <a:pt x="2421760" y="784857"/>
                  </a:cubicBezTo>
                  <a:cubicBezTo>
                    <a:pt x="2413807" y="792810"/>
                    <a:pt x="2403021" y="797278"/>
                    <a:pt x="2391774" y="797278"/>
                  </a:cubicBezTo>
                  <a:lnTo>
                    <a:pt x="42407" y="797278"/>
                  </a:lnTo>
                  <a:cubicBezTo>
                    <a:pt x="31160" y="797278"/>
                    <a:pt x="20373" y="792810"/>
                    <a:pt x="12421" y="784857"/>
                  </a:cubicBezTo>
                  <a:cubicBezTo>
                    <a:pt x="4468" y="776904"/>
                    <a:pt x="0" y="766118"/>
                    <a:pt x="0" y="754871"/>
                  </a:cubicBezTo>
                  <a:lnTo>
                    <a:pt x="0" y="42407"/>
                  </a:lnTo>
                  <a:cubicBezTo>
                    <a:pt x="0" y="31160"/>
                    <a:pt x="4468" y="20373"/>
                    <a:pt x="12421" y="12421"/>
                  </a:cubicBezTo>
                  <a:cubicBezTo>
                    <a:pt x="20373" y="4468"/>
                    <a:pt x="31160" y="0"/>
                    <a:pt x="42407" y="0"/>
                  </a:cubicBezTo>
                  <a:close/>
                </a:path>
              </a:pathLst>
            </a:custGeom>
            <a:solidFill>
              <a:srgbClr val="97BCC7"/>
            </a:solidFill>
          </p:spPr>
          <p:txBody>
            <a:bodyPr/>
            <a:lstStyle/>
            <a:p>
              <a:endParaRPr lang="ru-RU"/>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8" name="AutoShape 8"/>
          <p:cNvSpPr/>
          <p:nvPr/>
        </p:nvSpPr>
        <p:spPr>
          <a:xfrm rot="-2700000">
            <a:off x="2163881" y="2247885"/>
            <a:ext cx="151590" cy="151561"/>
          </a:xfrm>
          <a:prstGeom prst="rect">
            <a:avLst/>
          </a:prstGeom>
          <a:solidFill>
            <a:srgbClr val="F2F2F2"/>
          </a:solidFill>
        </p:spPr>
        <p:txBody>
          <a:bodyPr/>
          <a:lstStyle/>
          <a:p>
            <a:endParaRPr lang="ru-RU"/>
          </a:p>
        </p:txBody>
      </p:sp>
      <p:sp>
        <p:nvSpPr>
          <p:cNvPr id="9" name="AutoShape 9"/>
          <p:cNvSpPr/>
          <p:nvPr/>
        </p:nvSpPr>
        <p:spPr>
          <a:xfrm rot="-2700000">
            <a:off x="6208824" y="4256580"/>
            <a:ext cx="151590" cy="151561"/>
          </a:xfrm>
          <a:prstGeom prst="rect">
            <a:avLst/>
          </a:prstGeom>
          <a:solidFill>
            <a:srgbClr val="F2F2F2"/>
          </a:solidFill>
        </p:spPr>
        <p:txBody>
          <a:bodyPr/>
          <a:lstStyle/>
          <a:p>
            <a:endParaRPr lang="ru-RU"/>
          </a:p>
        </p:txBody>
      </p:sp>
      <p:sp>
        <p:nvSpPr>
          <p:cNvPr id="10" name="Freeform 10"/>
          <p:cNvSpPr/>
          <p:nvPr/>
        </p:nvSpPr>
        <p:spPr>
          <a:xfrm>
            <a:off x="3081165" y="5080878"/>
            <a:ext cx="6192547" cy="1810502"/>
          </a:xfrm>
          <a:custGeom>
            <a:avLst/>
            <a:gdLst/>
            <a:ahLst/>
            <a:cxnLst/>
            <a:rect l="l" t="t" r="r" b="b"/>
            <a:pathLst>
              <a:path w="6192547" h="1810502">
                <a:moveTo>
                  <a:pt x="0" y="0"/>
                </a:moveTo>
                <a:lnTo>
                  <a:pt x="6192548" y="0"/>
                </a:lnTo>
                <a:lnTo>
                  <a:pt x="6192548" y="1810503"/>
                </a:lnTo>
                <a:lnTo>
                  <a:pt x="0" y="1810503"/>
                </a:lnTo>
                <a:lnTo>
                  <a:pt x="0" y="0"/>
                </a:lnTo>
                <a:close/>
              </a:path>
            </a:pathLst>
          </a:custGeom>
          <a:blipFill>
            <a:blip r:embed="rId2"/>
            <a:stretch>
              <a:fillRect l="-5099" t="-18656" r="-5454" b="-18656"/>
            </a:stretch>
          </a:blipFill>
        </p:spPr>
        <p:txBody>
          <a:bodyPr/>
          <a:lstStyle/>
          <a:p>
            <a:endParaRPr lang="ru-RU"/>
          </a:p>
        </p:txBody>
      </p:sp>
      <p:sp>
        <p:nvSpPr>
          <p:cNvPr id="11" name="TextBox 11"/>
          <p:cNvSpPr txBox="1"/>
          <p:nvPr/>
        </p:nvSpPr>
        <p:spPr>
          <a:xfrm>
            <a:off x="1970365" y="918591"/>
            <a:ext cx="7520737" cy="1300162"/>
          </a:xfrm>
          <a:prstGeom prst="rect">
            <a:avLst/>
          </a:prstGeom>
        </p:spPr>
        <p:txBody>
          <a:bodyPr lIns="0" tIns="0" rIns="0" bIns="0" rtlCol="0" anchor="t">
            <a:spAutoFit/>
          </a:bodyPr>
          <a:lstStyle/>
          <a:p>
            <a:pPr algn="r">
              <a:lnSpc>
                <a:spcPts val="5160"/>
              </a:lnSpc>
            </a:pPr>
            <a:r>
              <a:rPr lang="en-US" sz="4300" spc="-42" dirty="0">
                <a:solidFill>
                  <a:srgbClr val="F8FBFD"/>
                </a:solidFill>
                <a:latin typeface="Montserrat Classic Bold"/>
              </a:rPr>
              <a:t>Step 2: Remove discontinued products</a:t>
            </a:r>
          </a:p>
        </p:txBody>
      </p:sp>
      <p:sp>
        <p:nvSpPr>
          <p:cNvPr id="12" name="TextBox 12"/>
          <p:cNvSpPr txBox="1"/>
          <p:nvPr/>
        </p:nvSpPr>
        <p:spPr>
          <a:xfrm>
            <a:off x="2679758" y="4439540"/>
            <a:ext cx="6912675" cy="422275"/>
          </a:xfrm>
          <a:prstGeom prst="rect">
            <a:avLst/>
          </a:prstGeom>
        </p:spPr>
        <p:txBody>
          <a:bodyPr lIns="0" tIns="0" rIns="0" bIns="0" rtlCol="0" anchor="t">
            <a:spAutoFit/>
          </a:bodyPr>
          <a:lstStyle/>
          <a:p>
            <a:pPr algn="r">
              <a:lnSpc>
                <a:spcPts val="3499"/>
              </a:lnSpc>
            </a:pPr>
            <a:r>
              <a:rPr lang="en-US" sz="2499" spc="174">
                <a:solidFill>
                  <a:srgbClr val="F2F2F2"/>
                </a:solidFill>
                <a:latin typeface="Montserrat Classic"/>
              </a:rPr>
              <a:t>REMOVING DISCONTINUED PRODUCTS</a:t>
            </a:r>
          </a:p>
        </p:txBody>
      </p:sp>
      <p:sp>
        <p:nvSpPr>
          <p:cNvPr id="13" name="TextBox 13"/>
          <p:cNvSpPr txBox="1"/>
          <p:nvPr/>
        </p:nvSpPr>
        <p:spPr>
          <a:xfrm>
            <a:off x="169917" y="2441830"/>
            <a:ext cx="5345439" cy="422275"/>
          </a:xfrm>
          <a:prstGeom prst="rect">
            <a:avLst/>
          </a:prstGeom>
        </p:spPr>
        <p:txBody>
          <a:bodyPr lIns="0" tIns="0" rIns="0" bIns="0" rtlCol="0" anchor="t">
            <a:spAutoFit/>
          </a:bodyPr>
          <a:lstStyle/>
          <a:p>
            <a:pPr>
              <a:lnSpc>
                <a:spcPts val="3499"/>
              </a:lnSpc>
            </a:pPr>
            <a:r>
              <a:rPr lang="en-US" sz="2499" spc="174">
                <a:solidFill>
                  <a:srgbClr val="F2F2F2"/>
                </a:solidFill>
                <a:latin typeface="Montserrat Classic"/>
              </a:rPr>
              <a:t>DISCONTINUED PRODUCTS</a:t>
            </a:r>
          </a:p>
        </p:txBody>
      </p:sp>
      <p:sp>
        <p:nvSpPr>
          <p:cNvPr id="14" name="TextBox 14"/>
          <p:cNvSpPr txBox="1"/>
          <p:nvPr/>
        </p:nvSpPr>
        <p:spPr>
          <a:xfrm>
            <a:off x="169917" y="2930780"/>
            <a:ext cx="3925157" cy="1594485"/>
          </a:xfrm>
          <a:prstGeom prst="rect">
            <a:avLst/>
          </a:prstGeom>
        </p:spPr>
        <p:txBody>
          <a:bodyPr lIns="0" tIns="0" rIns="0" bIns="0" rtlCol="0" anchor="t">
            <a:spAutoFit/>
          </a:bodyPr>
          <a:lstStyle/>
          <a:p>
            <a:pPr marL="302261" lvl="1" indent="-151130">
              <a:lnSpc>
                <a:spcPts val="2100"/>
              </a:lnSpc>
              <a:buFont typeface="Arial"/>
              <a:buChar char="•"/>
            </a:pPr>
            <a:r>
              <a:rPr lang="en-US" sz="1400" spc="14">
                <a:solidFill>
                  <a:srgbClr val="F8FBFD"/>
                </a:solidFill>
                <a:latin typeface="Montserrat Light"/>
              </a:rPr>
              <a:t>Products which are no longer active in the dataset</a:t>
            </a:r>
          </a:p>
          <a:p>
            <a:pPr marL="302261" lvl="1" indent="-151130">
              <a:lnSpc>
                <a:spcPts val="2100"/>
              </a:lnSpc>
              <a:buFont typeface="Arial"/>
              <a:buChar char="•"/>
            </a:pPr>
            <a:r>
              <a:rPr lang="en-US" sz="1400" spc="14">
                <a:solidFill>
                  <a:srgbClr val="F8FBFD"/>
                </a:solidFill>
                <a:latin typeface="Montserrat Light"/>
              </a:rPr>
              <a:t>Remote Discontinued products so machine learning model would not be affected by these products</a:t>
            </a:r>
          </a:p>
          <a:p>
            <a:pPr>
              <a:lnSpc>
                <a:spcPts val="2100"/>
              </a:lnSpc>
            </a:pPr>
            <a:endParaRPr lang="en-US" sz="1400" spc="14">
              <a:solidFill>
                <a:srgbClr val="F8FBFD"/>
              </a:solidFill>
              <a:latin typeface="Montserrat Light"/>
            </a:endParaRPr>
          </a:p>
        </p:txBody>
      </p:sp>
      <p:sp>
        <p:nvSpPr>
          <p:cNvPr id="15" name="Freeform 15"/>
          <p:cNvSpPr/>
          <p:nvPr/>
        </p:nvSpPr>
        <p:spPr>
          <a:xfrm>
            <a:off x="115176" y="6729764"/>
            <a:ext cx="866929" cy="456584"/>
          </a:xfrm>
          <a:custGeom>
            <a:avLst/>
            <a:gdLst/>
            <a:ahLst/>
            <a:cxnLst/>
            <a:rect l="l" t="t" r="r" b="b"/>
            <a:pathLst>
              <a:path w="866929" h="456584">
                <a:moveTo>
                  <a:pt x="0" y="0"/>
                </a:moveTo>
                <a:lnTo>
                  <a:pt x="866928" y="0"/>
                </a:lnTo>
                <a:lnTo>
                  <a:pt x="866928"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sp>
        <p:nvSpPr>
          <p:cNvPr id="4" name="AutoShape 4"/>
          <p:cNvSpPr/>
          <p:nvPr/>
        </p:nvSpPr>
        <p:spPr>
          <a:xfrm rot="-2700000">
            <a:off x="9741891" y="6360464"/>
            <a:ext cx="23417" cy="1909472"/>
          </a:xfrm>
          <a:prstGeom prst="rect">
            <a:avLst/>
          </a:prstGeom>
          <a:solidFill>
            <a:srgbClr val="F8FBFD"/>
          </a:solidFill>
        </p:spPr>
        <p:txBody>
          <a:bodyPr/>
          <a:lstStyle/>
          <a:p>
            <a:endParaRPr lang="ru-RU"/>
          </a:p>
        </p:txBody>
      </p:sp>
      <p:graphicFrame>
        <p:nvGraphicFramePr>
          <p:cNvPr id="5" name="Table 5"/>
          <p:cNvGraphicFramePr>
            <a:graphicFrameLocks noGrp="1"/>
          </p:cNvGraphicFramePr>
          <p:nvPr/>
        </p:nvGraphicFramePr>
        <p:xfrm>
          <a:off x="1116802" y="228505"/>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6" name="Group 6"/>
          <p:cNvGrpSpPr/>
          <p:nvPr/>
        </p:nvGrpSpPr>
        <p:grpSpPr>
          <a:xfrm>
            <a:off x="0" y="3533640"/>
            <a:ext cx="5424899" cy="1891284"/>
            <a:chOff x="0" y="0"/>
            <a:chExt cx="2009222" cy="700476"/>
          </a:xfrm>
        </p:grpSpPr>
        <p:sp>
          <p:nvSpPr>
            <p:cNvPr id="7" name="Freeform 7"/>
            <p:cNvSpPr/>
            <p:nvPr/>
          </p:nvSpPr>
          <p:spPr>
            <a:xfrm>
              <a:off x="0" y="0"/>
              <a:ext cx="2009222" cy="700476"/>
            </a:xfrm>
            <a:custGeom>
              <a:avLst/>
              <a:gdLst/>
              <a:ahLst/>
              <a:cxnLst/>
              <a:rect l="l" t="t" r="r" b="b"/>
              <a:pathLst>
                <a:path w="2009222" h="700476">
                  <a:moveTo>
                    <a:pt x="51376" y="0"/>
                  </a:moveTo>
                  <a:lnTo>
                    <a:pt x="1957846" y="0"/>
                  </a:lnTo>
                  <a:cubicBezTo>
                    <a:pt x="1971472" y="0"/>
                    <a:pt x="1984539" y="5413"/>
                    <a:pt x="1994174" y="15048"/>
                  </a:cubicBezTo>
                  <a:cubicBezTo>
                    <a:pt x="2003809" y="24683"/>
                    <a:pt x="2009222" y="37750"/>
                    <a:pt x="2009222" y="51376"/>
                  </a:cubicBezTo>
                  <a:lnTo>
                    <a:pt x="2009222" y="649100"/>
                  </a:lnTo>
                  <a:cubicBezTo>
                    <a:pt x="2009222" y="662725"/>
                    <a:pt x="2003809" y="675793"/>
                    <a:pt x="1994174" y="685428"/>
                  </a:cubicBezTo>
                  <a:cubicBezTo>
                    <a:pt x="1984539" y="695063"/>
                    <a:pt x="1971472" y="700476"/>
                    <a:pt x="1957846" y="700476"/>
                  </a:cubicBezTo>
                  <a:lnTo>
                    <a:pt x="51376" y="700476"/>
                  </a:lnTo>
                  <a:cubicBezTo>
                    <a:pt x="37750" y="700476"/>
                    <a:pt x="24683" y="695063"/>
                    <a:pt x="15048" y="685428"/>
                  </a:cubicBezTo>
                  <a:cubicBezTo>
                    <a:pt x="5413" y="675793"/>
                    <a:pt x="0" y="662725"/>
                    <a:pt x="0" y="649100"/>
                  </a:cubicBezTo>
                  <a:lnTo>
                    <a:pt x="0" y="51376"/>
                  </a:lnTo>
                  <a:cubicBezTo>
                    <a:pt x="0" y="37750"/>
                    <a:pt x="5413" y="24683"/>
                    <a:pt x="15048" y="15048"/>
                  </a:cubicBezTo>
                  <a:cubicBezTo>
                    <a:pt x="24683" y="5413"/>
                    <a:pt x="37750" y="0"/>
                    <a:pt x="51376" y="0"/>
                  </a:cubicBezTo>
                  <a:close/>
                </a:path>
              </a:pathLst>
            </a:custGeom>
            <a:solidFill>
              <a:srgbClr val="97BCC7"/>
            </a:solidFill>
          </p:spPr>
          <p:txBody>
            <a:bodyPr/>
            <a:lstStyle/>
            <a:p>
              <a:endParaRPr lang="ru-RU"/>
            </a:p>
          </p:txBody>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9" name="AutoShape 9"/>
          <p:cNvSpPr/>
          <p:nvPr/>
        </p:nvSpPr>
        <p:spPr>
          <a:xfrm rot="-2700000">
            <a:off x="4389998" y="2289730"/>
            <a:ext cx="151590" cy="151561"/>
          </a:xfrm>
          <a:prstGeom prst="rect">
            <a:avLst/>
          </a:prstGeom>
          <a:solidFill>
            <a:srgbClr val="F2F2F2"/>
          </a:solidFill>
        </p:spPr>
        <p:txBody>
          <a:bodyPr/>
          <a:lstStyle/>
          <a:p>
            <a:endParaRPr lang="ru-RU"/>
          </a:p>
        </p:txBody>
      </p:sp>
      <p:sp>
        <p:nvSpPr>
          <p:cNvPr id="10" name="AutoShape 10"/>
          <p:cNvSpPr/>
          <p:nvPr/>
        </p:nvSpPr>
        <p:spPr>
          <a:xfrm rot="-2700000">
            <a:off x="5654564" y="4899635"/>
            <a:ext cx="151590" cy="151561"/>
          </a:xfrm>
          <a:prstGeom prst="rect">
            <a:avLst/>
          </a:prstGeom>
          <a:solidFill>
            <a:srgbClr val="F2F2F2"/>
          </a:solidFill>
        </p:spPr>
        <p:txBody>
          <a:bodyPr/>
          <a:lstStyle/>
          <a:p>
            <a:endParaRPr lang="ru-RU"/>
          </a:p>
        </p:txBody>
      </p:sp>
      <p:sp>
        <p:nvSpPr>
          <p:cNvPr id="11" name="Freeform 11"/>
          <p:cNvSpPr/>
          <p:nvPr/>
        </p:nvSpPr>
        <p:spPr>
          <a:xfrm>
            <a:off x="224395" y="3606865"/>
            <a:ext cx="4954827" cy="1613294"/>
          </a:xfrm>
          <a:custGeom>
            <a:avLst/>
            <a:gdLst/>
            <a:ahLst/>
            <a:cxnLst/>
            <a:rect l="l" t="t" r="r" b="b"/>
            <a:pathLst>
              <a:path w="4954827" h="1613294">
                <a:moveTo>
                  <a:pt x="0" y="0"/>
                </a:moveTo>
                <a:lnTo>
                  <a:pt x="4954827" y="0"/>
                </a:lnTo>
                <a:lnTo>
                  <a:pt x="4954827" y="1613294"/>
                </a:lnTo>
                <a:lnTo>
                  <a:pt x="0" y="1613294"/>
                </a:lnTo>
                <a:lnTo>
                  <a:pt x="0" y="0"/>
                </a:lnTo>
                <a:close/>
              </a:path>
            </a:pathLst>
          </a:custGeom>
          <a:blipFill>
            <a:blip r:embed="rId2"/>
            <a:stretch>
              <a:fillRect l="-10557" t="-33158" r="-9816" b="-55808"/>
            </a:stretch>
          </a:blipFill>
        </p:spPr>
        <p:txBody>
          <a:bodyPr/>
          <a:lstStyle/>
          <a:p>
            <a:endParaRPr lang="ru-RU"/>
          </a:p>
        </p:txBody>
      </p:sp>
      <p:grpSp>
        <p:nvGrpSpPr>
          <p:cNvPr id="12" name="Group 12"/>
          <p:cNvGrpSpPr/>
          <p:nvPr/>
        </p:nvGrpSpPr>
        <p:grpSpPr>
          <a:xfrm>
            <a:off x="3206872" y="5501124"/>
            <a:ext cx="6546728" cy="1895363"/>
            <a:chOff x="0" y="0"/>
            <a:chExt cx="2424714" cy="701986"/>
          </a:xfrm>
        </p:grpSpPr>
        <p:sp>
          <p:nvSpPr>
            <p:cNvPr id="13" name="Freeform 13"/>
            <p:cNvSpPr/>
            <p:nvPr/>
          </p:nvSpPr>
          <p:spPr>
            <a:xfrm>
              <a:off x="0" y="0"/>
              <a:ext cx="2424714" cy="701986"/>
            </a:xfrm>
            <a:custGeom>
              <a:avLst/>
              <a:gdLst/>
              <a:ahLst/>
              <a:cxnLst/>
              <a:rect l="l" t="t" r="r" b="b"/>
              <a:pathLst>
                <a:path w="2424714" h="701986">
                  <a:moveTo>
                    <a:pt x="42572" y="0"/>
                  </a:moveTo>
                  <a:lnTo>
                    <a:pt x="2382142" y="0"/>
                  </a:lnTo>
                  <a:cubicBezTo>
                    <a:pt x="2405654" y="0"/>
                    <a:pt x="2424714" y="19060"/>
                    <a:pt x="2424714" y="42572"/>
                  </a:cubicBezTo>
                  <a:lnTo>
                    <a:pt x="2424714" y="659414"/>
                  </a:lnTo>
                  <a:cubicBezTo>
                    <a:pt x="2424714" y="670705"/>
                    <a:pt x="2420229" y="681533"/>
                    <a:pt x="2412245" y="689517"/>
                  </a:cubicBezTo>
                  <a:cubicBezTo>
                    <a:pt x="2404261" y="697501"/>
                    <a:pt x="2393433" y="701986"/>
                    <a:pt x="2382142" y="701986"/>
                  </a:cubicBezTo>
                  <a:lnTo>
                    <a:pt x="42572" y="701986"/>
                  </a:lnTo>
                  <a:cubicBezTo>
                    <a:pt x="19060" y="701986"/>
                    <a:pt x="0" y="682926"/>
                    <a:pt x="0" y="659414"/>
                  </a:cubicBezTo>
                  <a:lnTo>
                    <a:pt x="0" y="42572"/>
                  </a:lnTo>
                  <a:cubicBezTo>
                    <a:pt x="0" y="19060"/>
                    <a:pt x="19060" y="0"/>
                    <a:pt x="42572" y="0"/>
                  </a:cubicBezTo>
                  <a:close/>
                </a:path>
              </a:pathLst>
            </a:custGeom>
            <a:solidFill>
              <a:srgbClr val="97BCC7"/>
            </a:solidFill>
          </p:spPr>
          <p:txBody>
            <a:bodyPr/>
            <a:lstStyle/>
            <a:p>
              <a:endParaRPr lang="ru-RU"/>
            </a:p>
          </p:txBody>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5" name="Freeform 15"/>
          <p:cNvSpPr/>
          <p:nvPr/>
        </p:nvSpPr>
        <p:spPr>
          <a:xfrm>
            <a:off x="3295510" y="5663049"/>
            <a:ext cx="6496949" cy="1800113"/>
          </a:xfrm>
          <a:custGeom>
            <a:avLst/>
            <a:gdLst/>
            <a:ahLst/>
            <a:cxnLst/>
            <a:rect l="l" t="t" r="r" b="b"/>
            <a:pathLst>
              <a:path w="6496949" h="1800113">
                <a:moveTo>
                  <a:pt x="0" y="0"/>
                </a:moveTo>
                <a:lnTo>
                  <a:pt x="6496950" y="0"/>
                </a:lnTo>
                <a:lnTo>
                  <a:pt x="6496950" y="1800113"/>
                </a:lnTo>
                <a:lnTo>
                  <a:pt x="0" y="1800113"/>
                </a:lnTo>
                <a:lnTo>
                  <a:pt x="0" y="0"/>
                </a:lnTo>
                <a:close/>
              </a:path>
            </a:pathLst>
          </a:custGeom>
          <a:blipFill>
            <a:blip r:embed="rId3"/>
            <a:stretch>
              <a:fillRect l="-5852" t="-14520" r="-5852"/>
            </a:stretch>
          </a:blipFill>
        </p:spPr>
        <p:txBody>
          <a:bodyPr/>
          <a:lstStyle/>
          <a:p>
            <a:endParaRPr lang="ru-RU"/>
          </a:p>
        </p:txBody>
      </p:sp>
      <p:sp>
        <p:nvSpPr>
          <p:cNvPr id="16" name="TextBox 16"/>
          <p:cNvSpPr txBox="1"/>
          <p:nvPr/>
        </p:nvSpPr>
        <p:spPr>
          <a:xfrm>
            <a:off x="1514375" y="838200"/>
            <a:ext cx="8078059" cy="1295400"/>
          </a:xfrm>
          <a:prstGeom prst="rect">
            <a:avLst/>
          </a:prstGeom>
        </p:spPr>
        <p:txBody>
          <a:bodyPr lIns="0" tIns="0" rIns="0" bIns="0" rtlCol="0" anchor="t">
            <a:spAutoFit/>
          </a:bodyPr>
          <a:lstStyle/>
          <a:p>
            <a:pPr algn="r">
              <a:lnSpc>
                <a:spcPts val="5159"/>
              </a:lnSpc>
            </a:pPr>
            <a:r>
              <a:rPr lang="en-US" sz="4299" spc="-42" dirty="0">
                <a:solidFill>
                  <a:srgbClr val="F8FBFD"/>
                </a:solidFill>
                <a:latin typeface="Montserrat Classic Bold"/>
              </a:rPr>
              <a:t>Step 3: Importing </a:t>
            </a:r>
            <a:r>
              <a:rPr lang="en-US" sz="4299" spc="-42" dirty="0" err="1">
                <a:solidFill>
                  <a:srgbClr val="F8FBFD"/>
                </a:solidFill>
                <a:latin typeface="Montserrat Classic Bold"/>
              </a:rPr>
              <a:t>YahooFinance</a:t>
            </a:r>
            <a:r>
              <a:rPr lang="en-US" sz="4299" spc="-42" dirty="0">
                <a:solidFill>
                  <a:srgbClr val="F8FBFD"/>
                </a:solidFill>
                <a:latin typeface="Montserrat Classic Bold"/>
              </a:rPr>
              <a:t> Data</a:t>
            </a:r>
          </a:p>
        </p:txBody>
      </p:sp>
      <p:sp>
        <p:nvSpPr>
          <p:cNvPr id="17" name="TextBox 17"/>
          <p:cNvSpPr txBox="1"/>
          <p:nvPr/>
        </p:nvSpPr>
        <p:spPr>
          <a:xfrm>
            <a:off x="731520" y="2917055"/>
            <a:ext cx="3958333" cy="540385"/>
          </a:xfrm>
          <a:prstGeom prst="rect">
            <a:avLst/>
          </a:prstGeom>
        </p:spPr>
        <p:txBody>
          <a:bodyPr lIns="0" tIns="0" rIns="0" bIns="0" rtlCol="0" anchor="t">
            <a:spAutoFit/>
          </a:bodyPr>
          <a:lstStyle/>
          <a:p>
            <a:pPr>
              <a:lnSpc>
                <a:spcPts val="2239"/>
              </a:lnSpc>
            </a:pPr>
            <a:r>
              <a:rPr lang="en-US" sz="1599" spc="111">
                <a:solidFill>
                  <a:srgbClr val="F2F2F2"/>
                </a:solidFill>
                <a:latin typeface="Montserrat Classic"/>
              </a:rPr>
              <a:t>RETRIEVING INFINEON DATA FROM YAHOOFINANCE</a:t>
            </a:r>
          </a:p>
        </p:txBody>
      </p:sp>
      <p:sp>
        <p:nvSpPr>
          <p:cNvPr id="18" name="TextBox 18"/>
          <p:cNvSpPr txBox="1"/>
          <p:nvPr/>
        </p:nvSpPr>
        <p:spPr>
          <a:xfrm>
            <a:off x="4689853" y="2208530"/>
            <a:ext cx="7876958" cy="264160"/>
          </a:xfrm>
          <a:prstGeom prst="rect">
            <a:avLst/>
          </a:prstGeom>
        </p:spPr>
        <p:txBody>
          <a:bodyPr lIns="0" tIns="0" rIns="0" bIns="0" rtlCol="0" anchor="t">
            <a:spAutoFit/>
          </a:bodyPr>
          <a:lstStyle/>
          <a:p>
            <a:pPr>
              <a:lnSpc>
                <a:spcPts val="2239"/>
              </a:lnSpc>
            </a:pPr>
            <a:r>
              <a:rPr lang="en-US" sz="1599" spc="111">
                <a:solidFill>
                  <a:srgbClr val="F2F2F2"/>
                </a:solidFill>
                <a:latin typeface="Montserrat Classic"/>
              </a:rPr>
              <a:t>INFINEON STOCK PRICE @YAHOOFINANCE</a:t>
            </a:r>
          </a:p>
        </p:txBody>
      </p:sp>
      <p:sp>
        <p:nvSpPr>
          <p:cNvPr id="19" name="TextBox 19"/>
          <p:cNvSpPr txBox="1"/>
          <p:nvPr/>
        </p:nvSpPr>
        <p:spPr>
          <a:xfrm>
            <a:off x="5384002" y="2524625"/>
            <a:ext cx="4598957" cy="794385"/>
          </a:xfrm>
          <a:prstGeom prst="rect">
            <a:avLst/>
          </a:prstGeom>
        </p:spPr>
        <p:txBody>
          <a:bodyPr lIns="0" tIns="0" rIns="0" bIns="0" rtlCol="0" anchor="t">
            <a:spAutoFit/>
          </a:bodyPr>
          <a:lstStyle/>
          <a:p>
            <a:pPr marL="302261" lvl="1" indent="-151130">
              <a:lnSpc>
                <a:spcPts val="2100"/>
              </a:lnSpc>
              <a:buFont typeface="Arial"/>
              <a:buChar char="•"/>
            </a:pPr>
            <a:r>
              <a:rPr lang="en-US" sz="1400" spc="14">
                <a:solidFill>
                  <a:srgbClr val="F8FBFD"/>
                </a:solidFill>
                <a:latin typeface="Montserrat Light"/>
              </a:rPr>
              <a:t>Check correlation between Semiconductor microchip demand vs Infineon Stock Price</a:t>
            </a:r>
          </a:p>
          <a:p>
            <a:pPr>
              <a:lnSpc>
                <a:spcPts val="2100"/>
              </a:lnSpc>
            </a:pPr>
            <a:endParaRPr lang="en-US" sz="1400" spc="14">
              <a:solidFill>
                <a:srgbClr val="F8FBFD"/>
              </a:solidFill>
              <a:latin typeface="Montserrat Light"/>
            </a:endParaRPr>
          </a:p>
        </p:txBody>
      </p:sp>
      <p:sp>
        <p:nvSpPr>
          <p:cNvPr id="20" name="AutoShape 20"/>
          <p:cNvSpPr/>
          <p:nvPr/>
        </p:nvSpPr>
        <p:spPr>
          <a:xfrm rot="-2700000">
            <a:off x="365665" y="3125755"/>
            <a:ext cx="151590" cy="151561"/>
          </a:xfrm>
          <a:prstGeom prst="rect">
            <a:avLst/>
          </a:prstGeom>
          <a:solidFill>
            <a:srgbClr val="F2F2F2"/>
          </a:solidFill>
        </p:spPr>
        <p:txBody>
          <a:bodyPr/>
          <a:lstStyle/>
          <a:p>
            <a:endParaRPr lang="ru-RU"/>
          </a:p>
        </p:txBody>
      </p:sp>
      <p:sp>
        <p:nvSpPr>
          <p:cNvPr id="21" name="TextBox 21"/>
          <p:cNvSpPr txBox="1"/>
          <p:nvPr/>
        </p:nvSpPr>
        <p:spPr>
          <a:xfrm>
            <a:off x="6035818" y="4552823"/>
            <a:ext cx="3556615" cy="816610"/>
          </a:xfrm>
          <a:prstGeom prst="rect">
            <a:avLst/>
          </a:prstGeom>
        </p:spPr>
        <p:txBody>
          <a:bodyPr lIns="0" tIns="0" rIns="0" bIns="0" rtlCol="0" anchor="t">
            <a:spAutoFit/>
          </a:bodyPr>
          <a:lstStyle/>
          <a:p>
            <a:pPr>
              <a:lnSpc>
                <a:spcPts val="2239"/>
              </a:lnSpc>
            </a:pPr>
            <a:r>
              <a:rPr lang="en-US" sz="1599" spc="111">
                <a:solidFill>
                  <a:srgbClr val="F2F2F2"/>
                </a:solidFill>
                <a:latin typeface="Montserrat Classic"/>
              </a:rPr>
              <a:t>SET MONTHLY DATA POINT TO BE THE START OF EACH MONTH DATA</a:t>
            </a:r>
          </a:p>
        </p:txBody>
      </p:sp>
      <p:sp>
        <p:nvSpPr>
          <p:cNvPr id="22" name="Freeform 22"/>
          <p:cNvSpPr/>
          <p:nvPr/>
        </p:nvSpPr>
        <p:spPr>
          <a:xfrm>
            <a:off x="115176" y="6752530"/>
            <a:ext cx="866929" cy="456584"/>
          </a:xfrm>
          <a:custGeom>
            <a:avLst/>
            <a:gdLst/>
            <a:ahLst/>
            <a:cxnLst/>
            <a:rect l="l" t="t" r="r" b="b"/>
            <a:pathLst>
              <a:path w="866929" h="456584">
                <a:moveTo>
                  <a:pt x="0" y="0"/>
                </a:moveTo>
                <a:lnTo>
                  <a:pt x="866928" y="0"/>
                </a:lnTo>
                <a:lnTo>
                  <a:pt x="866928" y="456585"/>
                </a:lnTo>
                <a:lnTo>
                  <a:pt x="0" y="456585"/>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514170" y="5082228"/>
            <a:ext cx="5080213" cy="1508125"/>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4. DATA MODELING</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3463518" y="3814095"/>
            <a:ext cx="6927035" cy="7002210"/>
          </a:xfrm>
          <a:prstGeom prst="rect">
            <a:avLst/>
          </a:prstGeom>
          <a:solidFill>
            <a:srgbClr val="053D57">
              <a:alpha val="49804"/>
            </a:srgbClr>
          </a:solidFill>
        </p:spPr>
        <p:txBody>
          <a:bodyPr/>
          <a:lstStyle/>
          <a:p>
            <a:endParaRPr lang="ru-RU"/>
          </a:p>
        </p:txBody>
      </p:sp>
      <p:sp>
        <p:nvSpPr>
          <p:cNvPr id="3" name="Freeform 3"/>
          <p:cNvSpPr/>
          <p:nvPr/>
        </p:nvSpPr>
        <p:spPr>
          <a:xfrm>
            <a:off x="5193989" y="481614"/>
            <a:ext cx="3828091" cy="2162276"/>
          </a:xfrm>
          <a:custGeom>
            <a:avLst/>
            <a:gdLst/>
            <a:ahLst/>
            <a:cxnLst/>
            <a:rect l="l" t="t" r="r" b="b"/>
            <a:pathLst>
              <a:path w="3828091" h="2162276">
                <a:moveTo>
                  <a:pt x="0" y="0"/>
                </a:moveTo>
                <a:lnTo>
                  <a:pt x="3828091" y="0"/>
                </a:lnTo>
                <a:lnTo>
                  <a:pt x="3828091" y="2162275"/>
                </a:lnTo>
                <a:lnTo>
                  <a:pt x="0" y="2162275"/>
                </a:lnTo>
                <a:lnTo>
                  <a:pt x="0" y="0"/>
                </a:lnTo>
                <a:close/>
              </a:path>
            </a:pathLst>
          </a:custGeom>
          <a:blipFill>
            <a:blip r:embed="rId2"/>
            <a:stretch>
              <a:fillRect/>
            </a:stretch>
          </a:blipFill>
        </p:spPr>
        <p:txBody>
          <a:bodyPr/>
          <a:lstStyle/>
          <a:p>
            <a:endParaRPr lang="ru-RU"/>
          </a:p>
        </p:txBody>
      </p:sp>
      <p:sp>
        <p:nvSpPr>
          <p:cNvPr id="4" name="Freeform 4"/>
          <p:cNvSpPr/>
          <p:nvPr/>
        </p:nvSpPr>
        <p:spPr>
          <a:xfrm>
            <a:off x="5036029" y="2643889"/>
            <a:ext cx="4142062" cy="1201212"/>
          </a:xfrm>
          <a:custGeom>
            <a:avLst/>
            <a:gdLst/>
            <a:ahLst/>
            <a:cxnLst/>
            <a:rect l="l" t="t" r="r" b="b"/>
            <a:pathLst>
              <a:path w="4142062" h="1201212">
                <a:moveTo>
                  <a:pt x="0" y="0"/>
                </a:moveTo>
                <a:lnTo>
                  <a:pt x="4142062" y="0"/>
                </a:lnTo>
                <a:lnTo>
                  <a:pt x="4142062" y="1201212"/>
                </a:lnTo>
                <a:lnTo>
                  <a:pt x="0" y="1201212"/>
                </a:lnTo>
                <a:lnTo>
                  <a:pt x="0" y="0"/>
                </a:lnTo>
                <a:close/>
              </a:path>
            </a:pathLst>
          </a:custGeom>
          <a:blipFill>
            <a:blip r:embed="rId3"/>
            <a:stretch>
              <a:fillRect/>
            </a:stretch>
          </a:blipFill>
        </p:spPr>
        <p:txBody>
          <a:bodyPr/>
          <a:lstStyle/>
          <a:p>
            <a:endParaRPr lang="ru-RU"/>
          </a:p>
        </p:txBody>
      </p:sp>
      <p:sp>
        <p:nvSpPr>
          <p:cNvPr id="5" name="Freeform 5"/>
          <p:cNvSpPr/>
          <p:nvPr/>
        </p:nvSpPr>
        <p:spPr>
          <a:xfrm>
            <a:off x="5172989" y="4544841"/>
            <a:ext cx="3549608" cy="1912365"/>
          </a:xfrm>
          <a:custGeom>
            <a:avLst/>
            <a:gdLst/>
            <a:ahLst/>
            <a:cxnLst/>
            <a:rect l="l" t="t" r="r" b="b"/>
            <a:pathLst>
              <a:path w="3549608" h="1912365">
                <a:moveTo>
                  <a:pt x="0" y="0"/>
                </a:moveTo>
                <a:lnTo>
                  <a:pt x="3549609" y="0"/>
                </a:lnTo>
                <a:lnTo>
                  <a:pt x="3549609" y="1912365"/>
                </a:lnTo>
                <a:lnTo>
                  <a:pt x="0" y="1912365"/>
                </a:lnTo>
                <a:lnTo>
                  <a:pt x="0" y="0"/>
                </a:lnTo>
                <a:close/>
              </a:path>
            </a:pathLst>
          </a:custGeom>
          <a:blipFill>
            <a:blip r:embed="rId4"/>
            <a:stretch>
              <a:fillRect/>
            </a:stretch>
          </a:blipFill>
        </p:spPr>
        <p:txBody>
          <a:bodyPr/>
          <a:lstStyle/>
          <a:p>
            <a:endParaRPr lang="ru-RU"/>
          </a:p>
        </p:txBody>
      </p:sp>
      <p:graphicFrame>
        <p:nvGraphicFramePr>
          <p:cNvPr id="6" name="Table 6"/>
          <p:cNvGraphicFramePr>
            <a:graphicFrameLocks noGrp="1"/>
          </p:cNvGraphicFramePr>
          <p:nvPr/>
        </p:nvGraphicFramePr>
        <p:xfrm>
          <a:off x="731520" y="276690"/>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5"/>
            <a:stretch>
              <a:fillRect b="-107"/>
            </a:stretch>
          </a:blipFill>
        </p:spPr>
        <p:txBody>
          <a:bodyPr/>
          <a:lstStyle/>
          <a:p>
            <a:endParaRPr lang="ru-RU"/>
          </a:p>
        </p:txBody>
      </p:sp>
      <p:sp>
        <p:nvSpPr>
          <p:cNvPr id="8" name="Freeform 8"/>
          <p:cNvSpPr/>
          <p:nvPr/>
        </p:nvSpPr>
        <p:spPr>
          <a:xfrm>
            <a:off x="1961405" y="6332830"/>
            <a:ext cx="1895312" cy="501700"/>
          </a:xfrm>
          <a:custGeom>
            <a:avLst/>
            <a:gdLst/>
            <a:ahLst/>
            <a:cxnLst/>
            <a:rect l="l" t="t" r="r" b="b"/>
            <a:pathLst>
              <a:path w="1895312" h="501700">
                <a:moveTo>
                  <a:pt x="0" y="0"/>
                </a:moveTo>
                <a:lnTo>
                  <a:pt x="1895313" y="0"/>
                </a:lnTo>
                <a:lnTo>
                  <a:pt x="1895313" y="501700"/>
                </a:lnTo>
                <a:lnTo>
                  <a:pt x="0" y="501700"/>
                </a:lnTo>
                <a:lnTo>
                  <a:pt x="0" y="0"/>
                </a:lnTo>
                <a:close/>
              </a:path>
            </a:pathLst>
          </a:custGeom>
          <a:blipFill>
            <a:blip r:embed="rId6"/>
            <a:stretch>
              <a:fillRect/>
            </a:stretch>
          </a:blipFill>
        </p:spPr>
        <p:txBody>
          <a:bodyPr/>
          <a:lstStyle/>
          <a:p>
            <a:endParaRPr lang="ru-RU"/>
          </a:p>
        </p:txBody>
      </p:sp>
      <p:grpSp>
        <p:nvGrpSpPr>
          <p:cNvPr id="9" name="Group 9"/>
          <p:cNvGrpSpPr/>
          <p:nvPr/>
        </p:nvGrpSpPr>
        <p:grpSpPr>
          <a:xfrm>
            <a:off x="513064" y="833437"/>
            <a:ext cx="4064213" cy="6893732"/>
            <a:chOff x="0" y="135889"/>
            <a:chExt cx="5418951" cy="9191643"/>
          </a:xfrm>
        </p:grpSpPr>
        <p:sp>
          <p:nvSpPr>
            <p:cNvPr id="10" name="TextBox 10"/>
            <p:cNvSpPr txBox="1"/>
            <p:nvPr/>
          </p:nvSpPr>
          <p:spPr>
            <a:xfrm>
              <a:off x="0" y="135889"/>
              <a:ext cx="5418951" cy="1123951"/>
            </a:xfrm>
            <a:prstGeom prst="rect">
              <a:avLst/>
            </a:prstGeom>
          </p:spPr>
          <p:txBody>
            <a:bodyPr lIns="0" tIns="0" rIns="0" bIns="0" rtlCol="0" anchor="t">
              <a:spAutoFit/>
            </a:bodyPr>
            <a:lstStyle/>
            <a:p>
              <a:pPr>
                <a:lnSpc>
                  <a:spcPts val="3360"/>
                </a:lnSpc>
              </a:pPr>
              <a:r>
                <a:rPr lang="en-US" sz="2800" dirty="0">
                  <a:solidFill>
                    <a:srgbClr val="053D57"/>
                  </a:solidFill>
                  <a:latin typeface="Montserrat Classic Bold"/>
                </a:rPr>
                <a:t>Overall modelling strategy.</a:t>
              </a:r>
            </a:p>
          </p:txBody>
        </p:sp>
        <p:sp>
          <p:nvSpPr>
            <p:cNvPr id="11" name="TextBox 11"/>
            <p:cNvSpPr txBox="1"/>
            <p:nvPr/>
          </p:nvSpPr>
          <p:spPr>
            <a:xfrm>
              <a:off x="0" y="1381142"/>
              <a:ext cx="5418951" cy="7946390"/>
            </a:xfrm>
            <a:prstGeom prst="rect">
              <a:avLst/>
            </a:prstGeom>
          </p:spPr>
          <p:txBody>
            <a:bodyPr lIns="0" tIns="0" rIns="0" bIns="0" rtlCol="0" anchor="t">
              <a:spAutoFit/>
            </a:bodyPr>
            <a:lstStyle/>
            <a:p>
              <a:pPr marL="388620" lvl="1" indent="-194310">
                <a:lnSpc>
                  <a:spcPts val="2700"/>
                </a:lnSpc>
                <a:buFont typeface="Arial"/>
                <a:buChar char="•"/>
              </a:pPr>
              <a:r>
                <a:rPr lang="en-US" sz="1800" spc="18">
                  <a:solidFill>
                    <a:srgbClr val="053D57"/>
                  </a:solidFill>
                  <a:latin typeface="Montserrat Light"/>
                </a:rPr>
                <a:t>Libraries used for modeling: </a:t>
              </a:r>
            </a:p>
            <a:p>
              <a:pPr marL="777240" lvl="2" indent="-259080">
                <a:lnSpc>
                  <a:spcPts val="2700"/>
                </a:lnSpc>
                <a:buFont typeface="Arial"/>
                <a:buChar char="⚬"/>
              </a:pPr>
              <a:r>
                <a:rPr lang="en-US" sz="1800" spc="18">
                  <a:solidFill>
                    <a:srgbClr val="053D57"/>
                  </a:solidFill>
                  <a:latin typeface="Montserrat Light"/>
                </a:rPr>
                <a:t>Darts</a:t>
              </a:r>
            </a:p>
            <a:p>
              <a:pPr marL="777240" lvl="2" indent="-259080">
                <a:lnSpc>
                  <a:spcPts val="2700"/>
                </a:lnSpc>
                <a:buFont typeface="Arial"/>
                <a:buChar char="⚬"/>
              </a:pPr>
              <a:r>
                <a:rPr lang="en-US" sz="1800" spc="18">
                  <a:solidFill>
                    <a:srgbClr val="053D57"/>
                  </a:solidFill>
                  <a:latin typeface="Montserrat Light"/>
                </a:rPr>
                <a:t>Keras</a:t>
              </a:r>
            </a:p>
            <a:p>
              <a:pPr marL="777240" lvl="2" indent="-259080">
                <a:lnSpc>
                  <a:spcPts val="2700"/>
                </a:lnSpc>
                <a:buFont typeface="Arial"/>
                <a:buChar char="⚬"/>
              </a:pPr>
              <a:r>
                <a:rPr lang="en-US" sz="1800" spc="18">
                  <a:solidFill>
                    <a:srgbClr val="053D57"/>
                  </a:solidFill>
                  <a:latin typeface="Montserrat Light"/>
                </a:rPr>
                <a:t>RandomForest</a:t>
              </a:r>
            </a:p>
            <a:p>
              <a:pPr>
                <a:lnSpc>
                  <a:spcPts val="2700"/>
                </a:lnSpc>
              </a:pPr>
              <a:endParaRPr lang="en-US" sz="1800" spc="18">
                <a:solidFill>
                  <a:srgbClr val="053D57"/>
                </a:solidFill>
                <a:latin typeface="Montserrat Light"/>
              </a:endParaRPr>
            </a:p>
            <a:p>
              <a:pPr marL="345441" lvl="1" indent="-172721">
                <a:lnSpc>
                  <a:spcPts val="2400"/>
                </a:lnSpc>
                <a:buFont typeface="Arial"/>
                <a:buChar char="•"/>
              </a:pPr>
              <a:r>
                <a:rPr lang="en-US" sz="1600" spc="16">
                  <a:solidFill>
                    <a:srgbClr val="053D57"/>
                  </a:solidFill>
                  <a:latin typeface="Montserrat Light"/>
                </a:rPr>
                <a:t>Models used: ARIMA, LSTM and RandomForest</a:t>
              </a:r>
            </a:p>
            <a:p>
              <a:pPr marL="690882" lvl="2" indent="-230294">
                <a:lnSpc>
                  <a:spcPts val="2400"/>
                </a:lnSpc>
                <a:buFont typeface="Arial"/>
                <a:buChar char="⚬"/>
              </a:pPr>
              <a:r>
                <a:rPr lang="en-US" sz="1600" spc="16">
                  <a:solidFill>
                    <a:srgbClr val="053D57"/>
                  </a:solidFill>
                  <a:latin typeface="Montserrat Light"/>
                </a:rPr>
                <a:t>ARIMA will be fit and tuned as the benchmark</a:t>
              </a:r>
            </a:p>
            <a:p>
              <a:pPr marL="690882" lvl="2" indent="-230294">
                <a:lnSpc>
                  <a:spcPts val="2400"/>
                </a:lnSpc>
                <a:buFont typeface="Arial"/>
                <a:buChar char="⚬"/>
              </a:pPr>
              <a:r>
                <a:rPr lang="en-US" sz="1600" spc="16">
                  <a:solidFill>
                    <a:srgbClr val="053D57"/>
                  </a:solidFill>
                  <a:latin typeface="Montserrat Light"/>
                </a:rPr>
                <a:t>LSTM and Random Forests will then be compared to ARIMA</a:t>
              </a:r>
            </a:p>
            <a:p>
              <a:pPr marL="345441" lvl="1" indent="-172721">
                <a:lnSpc>
                  <a:spcPts val="2400"/>
                </a:lnSpc>
                <a:buFont typeface="Arial"/>
                <a:buChar char="•"/>
              </a:pPr>
              <a:r>
                <a:rPr lang="en-US" sz="1600" spc="16">
                  <a:solidFill>
                    <a:srgbClr val="053D57"/>
                  </a:solidFill>
                  <a:latin typeface="Montserrat Light"/>
                </a:rPr>
                <a:t>Choose best models to be used for cold start prediction</a:t>
              </a:r>
            </a:p>
            <a:p>
              <a:pPr marL="690882" lvl="2" indent="-230294">
                <a:lnSpc>
                  <a:spcPts val="2400"/>
                </a:lnSpc>
                <a:buFont typeface="Arial"/>
                <a:buChar char="⚬"/>
              </a:pPr>
              <a:r>
                <a:rPr lang="en-US" sz="1600" spc="16">
                  <a:solidFill>
                    <a:srgbClr val="053D57"/>
                  </a:solidFill>
                  <a:latin typeface="Montserrat Light"/>
                </a:rPr>
                <a:t>Metric used: SMAPE </a:t>
              </a:r>
            </a:p>
            <a:p>
              <a:pPr>
                <a:lnSpc>
                  <a:spcPts val="2400"/>
                </a:lnSpc>
              </a:pPr>
              <a:endParaRPr lang="en-US" sz="1600" spc="16">
                <a:solidFill>
                  <a:srgbClr val="053D57"/>
                </a:solidFill>
                <a:latin typeface="Montserrat Light"/>
              </a:endParaRPr>
            </a:p>
            <a:p>
              <a:pPr>
                <a:lnSpc>
                  <a:spcPts val="2400"/>
                </a:lnSpc>
              </a:pPr>
              <a:endParaRPr lang="en-US" sz="1600" spc="16">
                <a:solidFill>
                  <a:srgbClr val="053D57"/>
                </a:solidFill>
                <a:latin typeface="Montserrat Light"/>
              </a:endParaRPr>
            </a:p>
            <a:p>
              <a:pPr>
                <a:lnSpc>
                  <a:spcPts val="2400"/>
                </a:lnSpc>
              </a:pPr>
              <a:endParaRPr lang="en-US" sz="1600" spc="16">
                <a:solidFill>
                  <a:srgbClr val="053D57"/>
                </a:solidFill>
                <a:latin typeface="Montserrat Light"/>
              </a:endParaRPr>
            </a:p>
            <a:p>
              <a:pPr>
                <a:lnSpc>
                  <a:spcPts val="2400"/>
                </a:lnSpc>
              </a:pPr>
              <a:endParaRPr lang="en-US" sz="1600" spc="16">
                <a:solidFill>
                  <a:srgbClr val="053D57"/>
                </a:solidFill>
                <a:latin typeface="Montserrat Light"/>
              </a:endParaRPr>
            </a:p>
            <a:p>
              <a:pPr>
                <a:lnSpc>
                  <a:spcPts val="2400"/>
                </a:lnSpc>
              </a:pPr>
              <a:endParaRPr lang="en-US" sz="1600" spc="16">
                <a:solidFill>
                  <a:srgbClr val="053D57"/>
                </a:solidFill>
                <a:latin typeface="Montserrat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graphicFrame>
        <p:nvGraphicFramePr>
          <p:cNvPr id="4" name="Table 4"/>
          <p:cNvGraphicFramePr>
            <a:graphicFrameLocks noGrp="1"/>
          </p:cNvGraphicFramePr>
          <p:nvPr/>
        </p:nvGraphicFramePr>
        <p:xfrm>
          <a:off x="923768" y="190405"/>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62035" y="5139302"/>
            <a:ext cx="4093974" cy="1492518"/>
          </a:xfrm>
          <a:custGeom>
            <a:avLst/>
            <a:gdLst/>
            <a:ahLst/>
            <a:cxnLst/>
            <a:rect l="l" t="t" r="r" b="b"/>
            <a:pathLst>
              <a:path w="4093974" h="1492518">
                <a:moveTo>
                  <a:pt x="0" y="0"/>
                </a:moveTo>
                <a:lnTo>
                  <a:pt x="4093974" y="0"/>
                </a:lnTo>
                <a:lnTo>
                  <a:pt x="4093974" y="1492518"/>
                </a:lnTo>
                <a:lnTo>
                  <a:pt x="0" y="1492518"/>
                </a:lnTo>
                <a:lnTo>
                  <a:pt x="0" y="0"/>
                </a:lnTo>
                <a:close/>
              </a:path>
            </a:pathLst>
          </a:custGeom>
          <a:blipFill>
            <a:blip r:embed="rId2"/>
            <a:stretch>
              <a:fillRect b="-129886"/>
            </a:stretch>
          </a:blipFill>
        </p:spPr>
        <p:txBody>
          <a:bodyPr/>
          <a:lstStyle/>
          <a:p>
            <a:endParaRPr lang="ru-RU"/>
          </a:p>
        </p:txBody>
      </p:sp>
      <p:sp>
        <p:nvSpPr>
          <p:cNvPr id="6" name="Freeform 6"/>
          <p:cNvSpPr/>
          <p:nvPr/>
        </p:nvSpPr>
        <p:spPr>
          <a:xfrm>
            <a:off x="4356009" y="5763088"/>
            <a:ext cx="741578" cy="381913"/>
          </a:xfrm>
          <a:custGeom>
            <a:avLst/>
            <a:gdLst/>
            <a:ahLst/>
            <a:cxnLst/>
            <a:rect l="l" t="t" r="r" b="b"/>
            <a:pathLst>
              <a:path w="741578" h="381913">
                <a:moveTo>
                  <a:pt x="0" y="0"/>
                </a:moveTo>
                <a:lnTo>
                  <a:pt x="741579" y="0"/>
                </a:lnTo>
                <a:lnTo>
                  <a:pt x="741579" y="381913"/>
                </a:lnTo>
                <a:lnTo>
                  <a:pt x="0" y="381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ru-RU"/>
          </a:p>
        </p:txBody>
      </p:sp>
      <p:sp>
        <p:nvSpPr>
          <p:cNvPr id="7" name="TextBox 7"/>
          <p:cNvSpPr txBox="1"/>
          <p:nvPr/>
        </p:nvSpPr>
        <p:spPr>
          <a:xfrm>
            <a:off x="1526079" y="723900"/>
            <a:ext cx="8078059" cy="647700"/>
          </a:xfrm>
          <a:prstGeom prst="rect">
            <a:avLst/>
          </a:prstGeom>
        </p:spPr>
        <p:txBody>
          <a:bodyPr lIns="0" tIns="0" rIns="0" bIns="0" rtlCol="0" anchor="t">
            <a:spAutoFit/>
          </a:bodyPr>
          <a:lstStyle/>
          <a:p>
            <a:pPr algn="r">
              <a:lnSpc>
                <a:spcPts val="5159"/>
              </a:lnSpc>
            </a:pPr>
            <a:r>
              <a:rPr lang="en-US" sz="4299" spc="-42" dirty="0">
                <a:solidFill>
                  <a:srgbClr val="F8FBFD"/>
                </a:solidFill>
                <a:latin typeface="Montserrat Classic Bold"/>
              </a:rPr>
              <a:t>ARIMA overview</a:t>
            </a:r>
          </a:p>
        </p:txBody>
      </p:sp>
      <p:sp>
        <p:nvSpPr>
          <p:cNvPr id="8" name="TextBox 8"/>
          <p:cNvSpPr txBox="1"/>
          <p:nvPr/>
        </p:nvSpPr>
        <p:spPr>
          <a:xfrm>
            <a:off x="5070896" y="1376483"/>
            <a:ext cx="5604180" cy="392431"/>
          </a:xfrm>
          <a:prstGeom prst="rect">
            <a:avLst/>
          </a:prstGeom>
        </p:spPr>
        <p:txBody>
          <a:bodyPr lIns="0" tIns="0" rIns="0" bIns="0" rtlCol="0" anchor="t">
            <a:spAutoFit/>
          </a:bodyPr>
          <a:lstStyle/>
          <a:p>
            <a:pPr>
              <a:lnSpc>
                <a:spcPts val="3299"/>
              </a:lnSpc>
            </a:pPr>
            <a:r>
              <a:rPr lang="en-US" sz="2199" spc="21">
                <a:solidFill>
                  <a:srgbClr val="F8FBFD"/>
                </a:solidFill>
                <a:latin typeface="Montserrat Light Bold"/>
              </a:rPr>
              <a:t>What is (AR)(I)(MA)?</a:t>
            </a:r>
          </a:p>
        </p:txBody>
      </p:sp>
      <p:sp>
        <p:nvSpPr>
          <p:cNvPr id="9" name="TextBox 9"/>
          <p:cNvSpPr txBox="1"/>
          <p:nvPr/>
        </p:nvSpPr>
        <p:spPr>
          <a:xfrm>
            <a:off x="386414" y="2302363"/>
            <a:ext cx="2635295" cy="243656"/>
          </a:xfrm>
          <a:prstGeom prst="rect">
            <a:avLst/>
          </a:prstGeom>
        </p:spPr>
        <p:txBody>
          <a:bodyPr wrap="square" lIns="0" tIns="0" rIns="0" bIns="0" rtlCol="0" anchor="t">
            <a:spAutoFit/>
          </a:bodyPr>
          <a:lstStyle/>
          <a:p>
            <a:pPr algn="ctr">
              <a:lnSpc>
                <a:spcPts val="1919"/>
              </a:lnSpc>
              <a:spcBef>
                <a:spcPct val="0"/>
              </a:spcBef>
            </a:pPr>
            <a:r>
              <a:rPr lang="en-US" sz="1599" dirty="0">
                <a:solidFill>
                  <a:srgbClr val="F8FBFD"/>
                </a:solidFill>
                <a:latin typeface="Montserrat Classic Bold"/>
              </a:rPr>
              <a:t>AR (Auto Regressive):</a:t>
            </a:r>
          </a:p>
        </p:txBody>
      </p:sp>
      <p:sp>
        <p:nvSpPr>
          <p:cNvPr id="10" name="TextBox 10"/>
          <p:cNvSpPr txBox="1"/>
          <p:nvPr/>
        </p:nvSpPr>
        <p:spPr>
          <a:xfrm>
            <a:off x="-72176" y="2696038"/>
            <a:ext cx="3196510" cy="1257300"/>
          </a:xfrm>
          <a:prstGeom prst="rect">
            <a:avLst/>
          </a:prstGeom>
        </p:spPr>
        <p:txBody>
          <a:bodyPr lIns="0" tIns="0" rIns="0" bIns="0" rtlCol="0" anchor="t">
            <a:spAutoFit/>
          </a:bodyPr>
          <a:lstStyle/>
          <a:p>
            <a:pPr marL="302261" lvl="1" indent="-151130" algn="ctr">
              <a:lnSpc>
                <a:spcPts val="1680"/>
              </a:lnSpc>
              <a:spcBef>
                <a:spcPct val="0"/>
              </a:spcBef>
              <a:buFont typeface="Arial"/>
              <a:buChar char="•"/>
            </a:pPr>
            <a:r>
              <a:rPr lang="en-US" sz="1400" dirty="0">
                <a:solidFill>
                  <a:srgbClr val="F8FBFD"/>
                </a:solidFill>
                <a:latin typeface="Montserrat Classic"/>
              </a:rPr>
              <a:t>Considers the effectiveness of lags in predicting a future data point. </a:t>
            </a:r>
          </a:p>
          <a:p>
            <a:pPr marL="302261" lvl="1" indent="-151130" algn="ctr">
              <a:lnSpc>
                <a:spcPts val="1680"/>
              </a:lnSpc>
              <a:spcBef>
                <a:spcPct val="0"/>
              </a:spcBef>
              <a:buFont typeface="Arial"/>
              <a:buChar char="•"/>
            </a:pPr>
            <a:r>
              <a:rPr lang="en-US" sz="1400" dirty="0">
                <a:solidFill>
                  <a:srgbClr val="F8FBFD"/>
                </a:solidFill>
                <a:latin typeface="Montserrat Classic"/>
              </a:rPr>
              <a:t>Assumes future values are dependent on past values.</a:t>
            </a:r>
          </a:p>
          <a:p>
            <a:pPr algn="ctr">
              <a:lnSpc>
                <a:spcPts val="1680"/>
              </a:lnSpc>
              <a:spcBef>
                <a:spcPct val="0"/>
              </a:spcBef>
            </a:pPr>
            <a:endParaRPr lang="en-US" sz="1400" dirty="0">
              <a:solidFill>
                <a:srgbClr val="F8FBFD"/>
              </a:solidFill>
              <a:latin typeface="Montserrat Classic"/>
            </a:endParaRPr>
          </a:p>
        </p:txBody>
      </p:sp>
      <p:sp>
        <p:nvSpPr>
          <p:cNvPr id="11" name="TextBox 11"/>
          <p:cNvSpPr txBox="1"/>
          <p:nvPr/>
        </p:nvSpPr>
        <p:spPr>
          <a:xfrm>
            <a:off x="3959360" y="2322883"/>
            <a:ext cx="1955722" cy="243656"/>
          </a:xfrm>
          <a:prstGeom prst="rect">
            <a:avLst/>
          </a:prstGeom>
        </p:spPr>
        <p:txBody>
          <a:bodyPr wrap="square" lIns="0" tIns="0" rIns="0" bIns="0" rtlCol="0" anchor="t">
            <a:spAutoFit/>
          </a:bodyPr>
          <a:lstStyle/>
          <a:p>
            <a:pPr algn="ctr">
              <a:lnSpc>
                <a:spcPts val="1919"/>
              </a:lnSpc>
              <a:spcBef>
                <a:spcPct val="0"/>
              </a:spcBef>
            </a:pPr>
            <a:r>
              <a:rPr lang="en-US" sz="1599" dirty="0">
                <a:solidFill>
                  <a:srgbClr val="F8FBFD"/>
                </a:solidFill>
                <a:latin typeface="Montserrat Classic Bold"/>
              </a:rPr>
              <a:t>I (Integrative):</a:t>
            </a:r>
          </a:p>
        </p:txBody>
      </p:sp>
      <p:sp>
        <p:nvSpPr>
          <p:cNvPr id="12" name="TextBox 12"/>
          <p:cNvSpPr txBox="1"/>
          <p:nvPr/>
        </p:nvSpPr>
        <p:spPr>
          <a:xfrm>
            <a:off x="3180957" y="2696038"/>
            <a:ext cx="3512528" cy="1676400"/>
          </a:xfrm>
          <a:prstGeom prst="rect">
            <a:avLst/>
          </a:prstGeom>
        </p:spPr>
        <p:txBody>
          <a:bodyPr lIns="0" tIns="0" rIns="0" bIns="0" rtlCol="0" anchor="t">
            <a:spAutoFit/>
          </a:bodyPr>
          <a:lstStyle/>
          <a:p>
            <a:pPr marL="302261" lvl="1" indent="-151130" algn="ctr">
              <a:lnSpc>
                <a:spcPts val="1680"/>
              </a:lnSpc>
              <a:buFont typeface="Arial"/>
              <a:buChar char="•"/>
            </a:pPr>
            <a:r>
              <a:rPr lang="en-US" sz="1400">
                <a:solidFill>
                  <a:srgbClr val="F8FBFD"/>
                </a:solidFill>
                <a:latin typeface="Montserrat Classic"/>
              </a:rPr>
              <a:t>The order of differencing to ensure the data is Stationary.</a:t>
            </a:r>
          </a:p>
          <a:p>
            <a:pPr marL="302261" lvl="1" indent="-151130" algn="ctr">
              <a:lnSpc>
                <a:spcPts val="1680"/>
              </a:lnSpc>
              <a:buFont typeface="Arial"/>
              <a:buChar char="•"/>
            </a:pPr>
            <a:r>
              <a:rPr lang="en-US" sz="1400">
                <a:solidFill>
                  <a:srgbClr val="F8FBFD"/>
                </a:solidFill>
                <a:latin typeface="Montserrat Classic"/>
              </a:rPr>
              <a:t>Differencing involves subtracting the current period from the future value.</a:t>
            </a:r>
          </a:p>
          <a:p>
            <a:pPr marL="302261" lvl="1" indent="-151130" algn="ctr">
              <a:lnSpc>
                <a:spcPts val="1680"/>
              </a:lnSpc>
              <a:buFont typeface="Arial"/>
              <a:buChar char="•"/>
            </a:pPr>
            <a:r>
              <a:rPr lang="en-US" sz="1400">
                <a:solidFill>
                  <a:srgbClr val="F8FBFD"/>
                </a:solidFill>
                <a:latin typeface="Montserrat Classic"/>
              </a:rPr>
              <a:t>Can remove seasonality from the series</a:t>
            </a:r>
          </a:p>
          <a:p>
            <a:pPr algn="ctr">
              <a:lnSpc>
                <a:spcPts val="1680"/>
              </a:lnSpc>
              <a:spcBef>
                <a:spcPct val="0"/>
              </a:spcBef>
            </a:pPr>
            <a:endParaRPr lang="en-US" sz="1400">
              <a:solidFill>
                <a:srgbClr val="F8FBFD"/>
              </a:solidFill>
              <a:latin typeface="Montserrat Classic"/>
            </a:endParaRPr>
          </a:p>
        </p:txBody>
      </p:sp>
      <p:sp>
        <p:nvSpPr>
          <p:cNvPr id="13" name="TextBox 13"/>
          <p:cNvSpPr txBox="1"/>
          <p:nvPr/>
        </p:nvSpPr>
        <p:spPr>
          <a:xfrm>
            <a:off x="7319395" y="2307894"/>
            <a:ext cx="2246263" cy="238125"/>
          </a:xfrm>
          <a:prstGeom prst="rect">
            <a:avLst/>
          </a:prstGeom>
        </p:spPr>
        <p:txBody>
          <a:bodyPr lIns="0" tIns="0" rIns="0" bIns="0" rtlCol="0" anchor="t">
            <a:spAutoFit/>
          </a:bodyPr>
          <a:lstStyle/>
          <a:p>
            <a:pPr algn="ctr">
              <a:lnSpc>
                <a:spcPts val="1919"/>
              </a:lnSpc>
              <a:spcBef>
                <a:spcPct val="0"/>
              </a:spcBef>
            </a:pPr>
            <a:r>
              <a:rPr lang="en-US" sz="1599">
                <a:solidFill>
                  <a:srgbClr val="F8FBFD"/>
                </a:solidFill>
                <a:latin typeface="Montserrat Classic Bold"/>
              </a:rPr>
              <a:t>MA (Moving Average):</a:t>
            </a:r>
          </a:p>
        </p:txBody>
      </p:sp>
      <p:sp>
        <p:nvSpPr>
          <p:cNvPr id="14" name="TextBox 14"/>
          <p:cNvSpPr txBox="1"/>
          <p:nvPr/>
        </p:nvSpPr>
        <p:spPr>
          <a:xfrm>
            <a:off x="6705600" y="2696038"/>
            <a:ext cx="3000041" cy="852349"/>
          </a:xfrm>
          <a:prstGeom prst="rect">
            <a:avLst/>
          </a:prstGeom>
        </p:spPr>
        <p:txBody>
          <a:bodyPr wrap="square" lIns="0" tIns="0" rIns="0" bIns="0" rtlCol="0" anchor="t">
            <a:spAutoFit/>
          </a:bodyPr>
          <a:lstStyle/>
          <a:p>
            <a:pPr marL="302261" lvl="1" indent="-151130" algn="ctr">
              <a:lnSpc>
                <a:spcPts val="1680"/>
              </a:lnSpc>
              <a:buFont typeface="Arial"/>
              <a:buChar char="•"/>
            </a:pPr>
            <a:r>
              <a:rPr lang="en-US" sz="1400" dirty="0">
                <a:solidFill>
                  <a:srgbClr val="F8FBFD"/>
                </a:solidFill>
                <a:latin typeface="Montserrat Classic"/>
              </a:rPr>
              <a:t>Considers the dependency of a future datapoint with the residual error of a lag</a:t>
            </a:r>
          </a:p>
          <a:p>
            <a:pPr algn="ctr">
              <a:lnSpc>
                <a:spcPts val="1680"/>
              </a:lnSpc>
              <a:spcBef>
                <a:spcPct val="0"/>
              </a:spcBef>
            </a:pPr>
            <a:endParaRPr lang="en-US" sz="1400" dirty="0">
              <a:solidFill>
                <a:srgbClr val="F8FBFD"/>
              </a:solidFill>
              <a:latin typeface="Montserrat Classic"/>
            </a:endParaRPr>
          </a:p>
        </p:txBody>
      </p:sp>
      <p:sp>
        <p:nvSpPr>
          <p:cNvPr id="15" name="Freeform 15"/>
          <p:cNvSpPr/>
          <p:nvPr/>
        </p:nvSpPr>
        <p:spPr>
          <a:xfrm>
            <a:off x="5097588" y="5139302"/>
            <a:ext cx="4535517" cy="1563070"/>
          </a:xfrm>
          <a:custGeom>
            <a:avLst/>
            <a:gdLst/>
            <a:ahLst/>
            <a:cxnLst/>
            <a:rect l="l" t="t" r="r" b="b"/>
            <a:pathLst>
              <a:path w="4535517" h="1563070">
                <a:moveTo>
                  <a:pt x="0" y="0"/>
                </a:moveTo>
                <a:lnTo>
                  <a:pt x="4535516" y="0"/>
                </a:lnTo>
                <a:lnTo>
                  <a:pt x="4535516" y="1563070"/>
                </a:lnTo>
                <a:lnTo>
                  <a:pt x="0" y="1563070"/>
                </a:lnTo>
                <a:lnTo>
                  <a:pt x="0" y="0"/>
                </a:lnTo>
                <a:close/>
              </a:path>
            </a:pathLst>
          </a:custGeom>
          <a:blipFill>
            <a:blip r:embed="rId2"/>
            <a:stretch>
              <a:fillRect t="-143184"/>
            </a:stretch>
          </a:blipFill>
        </p:spPr>
        <p:txBody>
          <a:bodyPr/>
          <a:lstStyle/>
          <a:p>
            <a:endParaRPr lang="ru-RU"/>
          </a:p>
        </p:txBody>
      </p:sp>
      <p:sp>
        <p:nvSpPr>
          <p:cNvPr id="16" name="TextBox 16"/>
          <p:cNvSpPr txBox="1"/>
          <p:nvPr/>
        </p:nvSpPr>
        <p:spPr>
          <a:xfrm>
            <a:off x="3914048" y="4826512"/>
            <a:ext cx="1625501" cy="219075"/>
          </a:xfrm>
          <a:prstGeom prst="rect">
            <a:avLst/>
          </a:prstGeom>
        </p:spPr>
        <p:txBody>
          <a:bodyPr lIns="0" tIns="0" rIns="0" bIns="0" rtlCol="0" anchor="t">
            <a:spAutoFit/>
          </a:bodyPr>
          <a:lstStyle/>
          <a:p>
            <a:pPr algn="ctr">
              <a:lnSpc>
                <a:spcPts val="1536"/>
              </a:lnSpc>
              <a:spcBef>
                <a:spcPct val="0"/>
              </a:spcBef>
            </a:pPr>
            <a:r>
              <a:rPr lang="en-US" sz="1280">
                <a:solidFill>
                  <a:srgbClr val="F8FBFD"/>
                </a:solidFill>
                <a:latin typeface="Arial"/>
              </a:rPr>
              <a:t>First order differencing</a:t>
            </a:r>
          </a:p>
        </p:txBody>
      </p:sp>
      <p:sp>
        <p:nvSpPr>
          <p:cNvPr id="17" name="Freeform 17"/>
          <p:cNvSpPr/>
          <p:nvPr/>
        </p:nvSpPr>
        <p:spPr>
          <a:xfrm>
            <a:off x="8698729" y="6797622"/>
            <a:ext cx="866929" cy="456584"/>
          </a:xfrm>
          <a:custGeom>
            <a:avLst/>
            <a:gdLst/>
            <a:ahLst/>
            <a:cxnLst/>
            <a:rect l="l" t="t" r="r" b="b"/>
            <a:pathLst>
              <a:path w="866929" h="456584">
                <a:moveTo>
                  <a:pt x="0" y="0"/>
                </a:moveTo>
                <a:lnTo>
                  <a:pt x="866929" y="0"/>
                </a:lnTo>
                <a:lnTo>
                  <a:pt x="866929" y="456585"/>
                </a:lnTo>
                <a:lnTo>
                  <a:pt x="0" y="456585"/>
                </a:lnTo>
                <a:lnTo>
                  <a:pt x="0" y="0"/>
                </a:lnTo>
                <a:close/>
              </a:path>
            </a:pathLst>
          </a:custGeom>
          <a:blipFill>
            <a:blip r:embed="rId5"/>
            <a:stretch>
              <a:fillRect b="-107"/>
            </a:stretch>
          </a:blipFill>
        </p:spPr>
        <p:txBody>
          <a:bodyPr/>
          <a:lstStyle/>
          <a:p>
            <a:endParaRPr lang="ru-RU"/>
          </a:p>
        </p:txBody>
      </p:sp>
      <p:sp>
        <p:nvSpPr>
          <p:cNvPr id="18" name="TextBox 18"/>
          <p:cNvSpPr txBox="1"/>
          <p:nvPr/>
        </p:nvSpPr>
        <p:spPr>
          <a:xfrm>
            <a:off x="96617" y="6761319"/>
            <a:ext cx="4424809" cy="173445"/>
          </a:xfrm>
          <a:prstGeom prst="rect">
            <a:avLst/>
          </a:prstGeom>
        </p:spPr>
        <p:txBody>
          <a:bodyPr lIns="0" tIns="0" rIns="0" bIns="0" rtlCol="0" anchor="t">
            <a:spAutoFit/>
          </a:bodyPr>
          <a:lstStyle/>
          <a:p>
            <a:pPr algn="ctr">
              <a:lnSpc>
                <a:spcPts val="1536"/>
              </a:lnSpc>
              <a:spcBef>
                <a:spcPct val="0"/>
              </a:spcBef>
            </a:pPr>
            <a:r>
              <a:rPr lang="en-US" sz="1000" dirty="0" err="1">
                <a:solidFill>
                  <a:srgbClr val="F8FBFD"/>
                </a:solidFill>
                <a:latin typeface="Arial"/>
              </a:rPr>
              <a:t>Source:Calculate</a:t>
            </a:r>
            <a:r>
              <a:rPr lang="en-US" sz="1000" dirty="0">
                <a:solidFill>
                  <a:srgbClr val="F8FBFD"/>
                </a:solidFill>
                <a:latin typeface="Arial"/>
              </a:rPr>
              <a:t> The First Order Differencing Of Time Series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12731" y="6064621"/>
            <a:ext cx="1198234" cy="1198000"/>
          </a:xfrm>
          <a:prstGeom prst="rect">
            <a:avLst/>
          </a:prstGeom>
          <a:solidFill>
            <a:srgbClr val="97BCC7"/>
          </a:solidFill>
        </p:spPr>
        <p:txBody>
          <a:bodyPr/>
          <a:lstStyle/>
          <a:p>
            <a:endParaRPr lang="ru-RU"/>
          </a:p>
        </p:txBody>
      </p:sp>
      <p:grpSp>
        <p:nvGrpSpPr>
          <p:cNvPr id="3" name="Group 3"/>
          <p:cNvGrpSpPr/>
          <p:nvPr/>
        </p:nvGrpSpPr>
        <p:grpSpPr>
          <a:xfrm>
            <a:off x="163423" y="1793622"/>
            <a:ext cx="4815062" cy="3984306"/>
            <a:chOff x="0" y="0"/>
            <a:chExt cx="6669391" cy="5518703"/>
          </a:xfrm>
        </p:grpSpPr>
        <p:sp>
          <p:nvSpPr>
            <p:cNvPr id="4" name="Freeform 4"/>
            <p:cNvSpPr/>
            <p:nvPr/>
          </p:nvSpPr>
          <p:spPr>
            <a:xfrm>
              <a:off x="0" y="0"/>
              <a:ext cx="6669391" cy="5518703"/>
            </a:xfrm>
            <a:custGeom>
              <a:avLst/>
              <a:gdLst/>
              <a:ahLst/>
              <a:cxnLst/>
              <a:rect l="l" t="t" r="r" b="b"/>
              <a:pathLst>
                <a:path w="6669391" h="5518703">
                  <a:moveTo>
                    <a:pt x="0" y="0"/>
                  </a:moveTo>
                  <a:lnTo>
                    <a:pt x="0" y="5518703"/>
                  </a:lnTo>
                  <a:lnTo>
                    <a:pt x="6669391" y="5518703"/>
                  </a:lnTo>
                  <a:lnTo>
                    <a:pt x="6669391" y="0"/>
                  </a:lnTo>
                  <a:lnTo>
                    <a:pt x="0" y="0"/>
                  </a:lnTo>
                  <a:close/>
                  <a:moveTo>
                    <a:pt x="6608432" y="5457743"/>
                  </a:moveTo>
                  <a:lnTo>
                    <a:pt x="59690" y="5457743"/>
                  </a:lnTo>
                  <a:lnTo>
                    <a:pt x="59690" y="59690"/>
                  </a:lnTo>
                  <a:lnTo>
                    <a:pt x="6608432" y="59690"/>
                  </a:lnTo>
                  <a:lnTo>
                    <a:pt x="6608432" y="5457743"/>
                  </a:lnTo>
                  <a:close/>
                </a:path>
              </a:pathLst>
            </a:custGeom>
            <a:solidFill>
              <a:srgbClr val="F8FBFD"/>
            </a:solidFill>
          </p:spPr>
          <p:txBody>
            <a:bodyPr/>
            <a:lstStyle/>
            <a:p>
              <a:endParaRPr lang="ru-RU"/>
            </a:p>
          </p:txBody>
        </p:sp>
      </p:grpSp>
      <p:sp>
        <p:nvSpPr>
          <p:cNvPr id="5" name="AutoShape 5"/>
          <p:cNvSpPr/>
          <p:nvPr/>
        </p:nvSpPr>
        <p:spPr>
          <a:xfrm rot="-2700000">
            <a:off x="9233498" y="-77881"/>
            <a:ext cx="1040204" cy="1183592"/>
          </a:xfrm>
          <a:prstGeom prst="rect">
            <a:avLst/>
          </a:prstGeom>
          <a:solidFill>
            <a:srgbClr val="F8FBFD"/>
          </a:solidFill>
        </p:spPr>
        <p:txBody>
          <a:bodyPr/>
          <a:lstStyle/>
          <a:p>
            <a:endParaRPr lang="ru-RU"/>
          </a:p>
        </p:txBody>
      </p:sp>
      <p:sp>
        <p:nvSpPr>
          <p:cNvPr id="6" name="AutoShape 6"/>
          <p:cNvSpPr/>
          <p:nvPr/>
        </p:nvSpPr>
        <p:spPr>
          <a:xfrm rot="-2700000">
            <a:off x="-327464" y="7306844"/>
            <a:ext cx="1514362" cy="26935"/>
          </a:xfrm>
          <a:prstGeom prst="rect">
            <a:avLst/>
          </a:prstGeom>
          <a:solidFill>
            <a:srgbClr val="F8FBFD"/>
          </a:solidFill>
        </p:spPr>
        <p:txBody>
          <a:bodyPr/>
          <a:lstStyle/>
          <a:p>
            <a:endParaRPr lang="ru-RU"/>
          </a:p>
        </p:txBody>
      </p:sp>
      <p:sp>
        <p:nvSpPr>
          <p:cNvPr id="7" name="AutoShape 7"/>
          <p:cNvSpPr/>
          <p:nvPr/>
        </p:nvSpPr>
        <p:spPr>
          <a:xfrm rot="-2700000">
            <a:off x="9639040" y="480149"/>
            <a:ext cx="23417" cy="1909472"/>
          </a:xfrm>
          <a:prstGeom prst="rect">
            <a:avLst/>
          </a:prstGeom>
          <a:solidFill>
            <a:srgbClr val="97BCC7"/>
          </a:solidFill>
        </p:spPr>
        <p:txBody>
          <a:bodyPr/>
          <a:lstStyle/>
          <a:p>
            <a:endParaRPr lang="ru-RU"/>
          </a:p>
        </p:txBody>
      </p:sp>
      <p:sp>
        <p:nvSpPr>
          <p:cNvPr id="8" name="TextBox 8"/>
          <p:cNvSpPr txBox="1"/>
          <p:nvPr/>
        </p:nvSpPr>
        <p:spPr>
          <a:xfrm>
            <a:off x="1068555" y="812547"/>
            <a:ext cx="7616489" cy="514350"/>
          </a:xfrm>
          <a:prstGeom prst="rect">
            <a:avLst/>
          </a:prstGeom>
        </p:spPr>
        <p:txBody>
          <a:bodyPr lIns="0" tIns="0" rIns="0" bIns="0" rtlCol="0" anchor="t">
            <a:spAutoFit/>
          </a:bodyPr>
          <a:lstStyle/>
          <a:p>
            <a:pPr algn="ctr">
              <a:lnSpc>
                <a:spcPts val="4096"/>
              </a:lnSpc>
            </a:pPr>
            <a:r>
              <a:rPr lang="en-US" sz="3413" spc="34">
                <a:solidFill>
                  <a:srgbClr val="F8FBFD"/>
                </a:solidFill>
                <a:latin typeface="Montserrat Classic Bold"/>
              </a:rPr>
              <a:t>MODELING ARIMA</a:t>
            </a:r>
          </a:p>
        </p:txBody>
      </p:sp>
      <p:grpSp>
        <p:nvGrpSpPr>
          <p:cNvPr id="9" name="Group 9"/>
          <p:cNvGrpSpPr/>
          <p:nvPr/>
        </p:nvGrpSpPr>
        <p:grpSpPr>
          <a:xfrm>
            <a:off x="5051214" y="1793622"/>
            <a:ext cx="4541968" cy="2206112"/>
            <a:chOff x="0" y="0"/>
            <a:chExt cx="6291127" cy="3055708"/>
          </a:xfrm>
        </p:grpSpPr>
        <p:sp>
          <p:nvSpPr>
            <p:cNvPr id="10" name="Freeform 10"/>
            <p:cNvSpPr/>
            <p:nvPr/>
          </p:nvSpPr>
          <p:spPr>
            <a:xfrm>
              <a:off x="0" y="0"/>
              <a:ext cx="6291126" cy="3055708"/>
            </a:xfrm>
            <a:custGeom>
              <a:avLst/>
              <a:gdLst/>
              <a:ahLst/>
              <a:cxnLst/>
              <a:rect l="l" t="t" r="r" b="b"/>
              <a:pathLst>
                <a:path w="6291126" h="3055708">
                  <a:moveTo>
                    <a:pt x="0" y="0"/>
                  </a:moveTo>
                  <a:lnTo>
                    <a:pt x="0" y="3055708"/>
                  </a:lnTo>
                  <a:lnTo>
                    <a:pt x="6291126" y="3055708"/>
                  </a:lnTo>
                  <a:lnTo>
                    <a:pt x="6291126" y="0"/>
                  </a:lnTo>
                  <a:lnTo>
                    <a:pt x="0" y="0"/>
                  </a:lnTo>
                  <a:close/>
                  <a:moveTo>
                    <a:pt x="6230167" y="2994748"/>
                  </a:moveTo>
                  <a:lnTo>
                    <a:pt x="59690" y="2994748"/>
                  </a:lnTo>
                  <a:lnTo>
                    <a:pt x="59690" y="59690"/>
                  </a:lnTo>
                  <a:lnTo>
                    <a:pt x="6230167" y="59690"/>
                  </a:lnTo>
                  <a:lnTo>
                    <a:pt x="6230167" y="2994748"/>
                  </a:lnTo>
                  <a:close/>
                </a:path>
              </a:pathLst>
            </a:custGeom>
            <a:solidFill>
              <a:srgbClr val="F8FBFD"/>
            </a:solidFill>
          </p:spPr>
          <p:txBody>
            <a:bodyPr/>
            <a:lstStyle/>
            <a:p>
              <a:endParaRPr lang="ru-RU"/>
            </a:p>
          </p:txBody>
        </p:sp>
      </p:grpSp>
      <p:sp>
        <p:nvSpPr>
          <p:cNvPr id="11" name="TextBox 11"/>
          <p:cNvSpPr txBox="1"/>
          <p:nvPr/>
        </p:nvSpPr>
        <p:spPr>
          <a:xfrm>
            <a:off x="106273" y="1427703"/>
            <a:ext cx="2587588" cy="346869"/>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DEFAULT MODEL:</a:t>
            </a:r>
          </a:p>
        </p:txBody>
      </p:sp>
      <p:sp>
        <p:nvSpPr>
          <p:cNvPr id="12" name="TextBox 12"/>
          <p:cNvSpPr txBox="1"/>
          <p:nvPr/>
        </p:nvSpPr>
        <p:spPr>
          <a:xfrm>
            <a:off x="77698" y="1785938"/>
            <a:ext cx="4701493" cy="3733800"/>
          </a:xfrm>
          <a:prstGeom prst="rect">
            <a:avLst/>
          </a:prstGeom>
        </p:spPr>
        <p:txBody>
          <a:bodyPr lIns="0" tIns="0" rIns="0" bIns="0" rtlCol="0" anchor="t">
            <a:spAutoFit/>
          </a:bodyPr>
          <a:lstStyle/>
          <a:p>
            <a:pPr algn="ctr">
              <a:lnSpc>
                <a:spcPts val="1893"/>
              </a:lnSpc>
              <a:spcBef>
                <a:spcPct val="0"/>
              </a:spcBef>
            </a:pPr>
            <a:endParaRPr/>
          </a:p>
          <a:p>
            <a:pPr marL="388620" lvl="1" indent="-194310" algn="just">
              <a:lnSpc>
                <a:spcPts val="2160"/>
              </a:lnSpc>
              <a:buFont typeface="Arial"/>
              <a:buChar char="•"/>
            </a:pPr>
            <a:r>
              <a:rPr lang="en-US" sz="1800">
                <a:solidFill>
                  <a:srgbClr val="FFFFFF"/>
                </a:solidFill>
                <a:latin typeface="Arial"/>
              </a:rPr>
              <a:t>AutoARIMA from Darts</a:t>
            </a:r>
          </a:p>
          <a:p>
            <a:pPr marL="388620" lvl="1" indent="-194310" algn="just">
              <a:lnSpc>
                <a:spcPts val="2160"/>
              </a:lnSpc>
              <a:buFont typeface="Arial"/>
              <a:buChar char="•"/>
            </a:pPr>
            <a:r>
              <a:rPr lang="en-US" sz="1800">
                <a:solidFill>
                  <a:srgbClr val="FFFFFF"/>
                </a:solidFill>
                <a:latin typeface="Arial"/>
              </a:rPr>
              <a:t>A wrapper of pmdarima’s implementation</a:t>
            </a:r>
          </a:p>
          <a:p>
            <a:pPr marL="388620" lvl="1" indent="-194310" algn="just">
              <a:lnSpc>
                <a:spcPts val="2160"/>
              </a:lnSpc>
              <a:buFont typeface="Arial"/>
              <a:buChar char="•"/>
            </a:pPr>
            <a:r>
              <a:rPr lang="en-US" sz="1800">
                <a:solidFill>
                  <a:srgbClr val="FFFFFF"/>
                </a:solidFill>
                <a:latin typeface="Arial"/>
              </a:rPr>
              <a:t>Automatically chooses best order of differencing based on statistical test (Kwiatkowski–Phillips–Schmidt–Shin), and order of lags and moving average based on an information criterion (hqic).</a:t>
            </a:r>
          </a:p>
          <a:p>
            <a:pPr marL="388620" lvl="1" indent="-194310" algn="just">
              <a:lnSpc>
                <a:spcPts val="2160"/>
              </a:lnSpc>
              <a:buFont typeface="Arial"/>
              <a:buChar char="•"/>
            </a:pPr>
            <a:r>
              <a:rPr lang="en-US" sz="1800">
                <a:solidFill>
                  <a:srgbClr val="FFFFFF"/>
                </a:solidFill>
                <a:latin typeface="Arial"/>
              </a:rPr>
              <a:t>Accounts for seasonality and selects best order of model for seasonal periods</a:t>
            </a:r>
          </a:p>
          <a:p>
            <a:pPr marL="388620" lvl="1" indent="-194310" algn="just">
              <a:lnSpc>
                <a:spcPts val="2160"/>
              </a:lnSpc>
              <a:buFont typeface="Arial"/>
              <a:buChar char="•"/>
            </a:pPr>
            <a:r>
              <a:rPr lang="en-US" sz="1800">
                <a:solidFill>
                  <a:srgbClr val="FFFFFF"/>
                </a:solidFill>
                <a:latin typeface="Arial"/>
              </a:rPr>
              <a:t>Train Data: Using 0.7 of all data as train data</a:t>
            </a:r>
          </a:p>
          <a:p>
            <a:pPr marL="388620" lvl="1" indent="-194310" algn="just">
              <a:lnSpc>
                <a:spcPts val="2160"/>
              </a:lnSpc>
              <a:buFont typeface="Arial"/>
              <a:buChar char="•"/>
            </a:pPr>
            <a:r>
              <a:rPr lang="en-US" sz="1800">
                <a:solidFill>
                  <a:srgbClr val="FFFFFF"/>
                </a:solidFill>
                <a:latin typeface="Arial"/>
              </a:rPr>
              <a:t>Error Indicator: SMAPE</a:t>
            </a:r>
          </a:p>
          <a:p>
            <a:pPr marL="388620" lvl="1" indent="-194310" algn="just">
              <a:lnSpc>
                <a:spcPts val="2160"/>
              </a:lnSpc>
              <a:buFont typeface="Arial"/>
              <a:buChar char="•"/>
            </a:pPr>
            <a:r>
              <a:rPr lang="en-US" sz="1800">
                <a:solidFill>
                  <a:srgbClr val="FFFFFF"/>
                </a:solidFill>
                <a:latin typeface="Arial"/>
              </a:rPr>
              <a:t>Predict: test set + 18 months is forecasted</a:t>
            </a:r>
          </a:p>
        </p:txBody>
      </p:sp>
      <p:sp>
        <p:nvSpPr>
          <p:cNvPr id="13" name="TextBox 13"/>
          <p:cNvSpPr txBox="1"/>
          <p:nvPr/>
        </p:nvSpPr>
        <p:spPr>
          <a:xfrm>
            <a:off x="4992791" y="1881188"/>
            <a:ext cx="4460633" cy="1905000"/>
          </a:xfrm>
          <a:prstGeom prst="rect">
            <a:avLst/>
          </a:prstGeom>
        </p:spPr>
        <p:txBody>
          <a:bodyPr lIns="0" tIns="0" rIns="0" bIns="0" rtlCol="0" anchor="t">
            <a:spAutoFit/>
          </a:bodyPr>
          <a:lstStyle/>
          <a:p>
            <a:pPr marL="388620" lvl="1" indent="-194310">
              <a:lnSpc>
                <a:spcPts val="2160"/>
              </a:lnSpc>
              <a:buFont typeface="Arial"/>
              <a:buChar char="•"/>
            </a:pPr>
            <a:r>
              <a:rPr lang="en-US" sz="1800">
                <a:solidFill>
                  <a:srgbClr val="FFFFFF"/>
                </a:solidFill>
                <a:latin typeface="Arial"/>
              </a:rPr>
              <a:t>Forecasted covariates individually using ARIMA vs Exponential Smoothing</a:t>
            </a:r>
          </a:p>
          <a:p>
            <a:pPr marL="388620" lvl="1" indent="-194310">
              <a:lnSpc>
                <a:spcPts val="2160"/>
              </a:lnSpc>
              <a:buFont typeface="Arial"/>
              <a:buChar char="•"/>
            </a:pPr>
            <a:r>
              <a:rPr lang="en-US" sz="1800">
                <a:solidFill>
                  <a:srgbClr val="FFFFFF"/>
                </a:solidFill>
                <a:latin typeface="Arial"/>
              </a:rPr>
              <a:t>Overall the SMAPE for ARIMA was better and thus ARIMA was chosen to forecast covariates.</a:t>
            </a:r>
          </a:p>
          <a:p>
            <a:pPr marL="388620" lvl="1" indent="-194310">
              <a:lnSpc>
                <a:spcPts val="2160"/>
              </a:lnSpc>
              <a:buFont typeface="Arial"/>
              <a:buChar char="•"/>
            </a:pPr>
            <a:r>
              <a:rPr lang="en-US" sz="1800">
                <a:solidFill>
                  <a:srgbClr val="FFFFFF"/>
                </a:solidFill>
                <a:latin typeface="Arial"/>
              </a:rPr>
              <a:t>Forecasted covariates are used as future covariates</a:t>
            </a:r>
          </a:p>
        </p:txBody>
      </p:sp>
      <p:graphicFrame>
        <p:nvGraphicFramePr>
          <p:cNvPr id="14" name="Table 14"/>
          <p:cNvGraphicFramePr>
            <a:graphicFrameLocks noGrp="1"/>
          </p:cNvGraphicFramePr>
          <p:nvPr/>
        </p:nvGraphicFramePr>
        <p:xfrm>
          <a:off x="252219" y="256529"/>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 name="TextBox 15"/>
          <p:cNvSpPr txBox="1"/>
          <p:nvPr/>
        </p:nvSpPr>
        <p:spPr>
          <a:xfrm>
            <a:off x="4876800" y="1427703"/>
            <a:ext cx="4716382" cy="346869"/>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FORECASTING FOR COVARIATES:</a:t>
            </a:r>
          </a:p>
        </p:txBody>
      </p:sp>
      <p:sp>
        <p:nvSpPr>
          <p:cNvPr id="16" name="TextBox 16"/>
          <p:cNvSpPr txBox="1"/>
          <p:nvPr/>
        </p:nvSpPr>
        <p:spPr>
          <a:xfrm>
            <a:off x="5060739" y="4014021"/>
            <a:ext cx="4767048" cy="701675"/>
          </a:xfrm>
          <a:prstGeom prst="rect">
            <a:avLst/>
          </a:prstGeom>
        </p:spPr>
        <p:txBody>
          <a:bodyPr lIns="0" tIns="0" rIns="0" bIns="0" rtlCol="0" anchor="t">
            <a:spAutoFit/>
          </a:bodyPr>
          <a:lstStyle/>
          <a:p>
            <a:pPr>
              <a:lnSpc>
                <a:spcPts val="2800"/>
              </a:lnSpc>
            </a:pPr>
            <a:r>
              <a:rPr lang="en-US" sz="2000" spc="140">
                <a:solidFill>
                  <a:srgbClr val="97BCC7"/>
                </a:solidFill>
                <a:latin typeface="Montserrat Classic"/>
              </a:rPr>
              <a:t>HANDLING MULTICOLLINEARITY </a:t>
            </a:r>
          </a:p>
          <a:p>
            <a:pPr>
              <a:lnSpc>
                <a:spcPts val="2800"/>
              </a:lnSpc>
            </a:pPr>
            <a:r>
              <a:rPr lang="en-US" sz="2000" spc="140">
                <a:solidFill>
                  <a:srgbClr val="97BCC7"/>
                </a:solidFill>
                <a:latin typeface="Montserrat Classic"/>
              </a:rPr>
              <a:t>USING VIF:</a:t>
            </a:r>
          </a:p>
        </p:txBody>
      </p:sp>
      <p:grpSp>
        <p:nvGrpSpPr>
          <p:cNvPr id="17" name="Group 17"/>
          <p:cNvGrpSpPr/>
          <p:nvPr/>
        </p:nvGrpSpPr>
        <p:grpSpPr>
          <a:xfrm>
            <a:off x="5051214" y="4777609"/>
            <a:ext cx="4574202" cy="2419372"/>
            <a:chOff x="0" y="0"/>
            <a:chExt cx="6335774" cy="3351097"/>
          </a:xfrm>
        </p:grpSpPr>
        <p:sp>
          <p:nvSpPr>
            <p:cNvPr id="18" name="Freeform 18"/>
            <p:cNvSpPr/>
            <p:nvPr/>
          </p:nvSpPr>
          <p:spPr>
            <a:xfrm>
              <a:off x="0" y="0"/>
              <a:ext cx="6335774" cy="3351097"/>
            </a:xfrm>
            <a:custGeom>
              <a:avLst/>
              <a:gdLst/>
              <a:ahLst/>
              <a:cxnLst/>
              <a:rect l="l" t="t" r="r" b="b"/>
              <a:pathLst>
                <a:path w="6335774" h="3351097">
                  <a:moveTo>
                    <a:pt x="0" y="0"/>
                  </a:moveTo>
                  <a:lnTo>
                    <a:pt x="0" y="3351097"/>
                  </a:lnTo>
                  <a:lnTo>
                    <a:pt x="6335774" y="3351097"/>
                  </a:lnTo>
                  <a:lnTo>
                    <a:pt x="6335774" y="0"/>
                  </a:lnTo>
                  <a:lnTo>
                    <a:pt x="0" y="0"/>
                  </a:lnTo>
                  <a:close/>
                  <a:moveTo>
                    <a:pt x="6274814" y="3290136"/>
                  </a:moveTo>
                  <a:lnTo>
                    <a:pt x="59690" y="3290136"/>
                  </a:lnTo>
                  <a:lnTo>
                    <a:pt x="59690" y="59690"/>
                  </a:lnTo>
                  <a:lnTo>
                    <a:pt x="6274814" y="59690"/>
                  </a:lnTo>
                  <a:lnTo>
                    <a:pt x="6274814" y="3290137"/>
                  </a:lnTo>
                  <a:close/>
                </a:path>
              </a:pathLst>
            </a:custGeom>
            <a:solidFill>
              <a:srgbClr val="F8FBFD"/>
            </a:solidFill>
          </p:spPr>
          <p:txBody>
            <a:bodyPr/>
            <a:lstStyle/>
            <a:p>
              <a:endParaRPr lang="ru-RU"/>
            </a:p>
          </p:txBody>
        </p:sp>
      </p:grpSp>
      <p:sp>
        <p:nvSpPr>
          <p:cNvPr id="19" name="TextBox 19"/>
          <p:cNvSpPr txBox="1"/>
          <p:nvPr/>
        </p:nvSpPr>
        <p:spPr>
          <a:xfrm>
            <a:off x="5051214" y="4910959"/>
            <a:ext cx="4460633" cy="2438400"/>
          </a:xfrm>
          <a:prstGeom prst="rect">
            <a:avLst/>
          </a:prstGeom>
        </p:spPr>
        <p:txBody>
          <a:bodyPr lIns="0" tIns="0" rIns="0" bIns="0" rtlCol="0" anchor="t">
            <a:spAutoFit/>
          </a:bodyPr>
          <a:lstStyle/>
          <a:p>
            <a:pPr marL="388620" lvl="1" indent="-194310">
              <a:lnSpc>
                <a:spcPts val="2160"/>
              </a:lnSpc>
              <a:buFont typeface="Arial"/>
              <a:buChar char="•"/>
            </a:pPr>
            <a:r>
              <a:rPr lang="en-US" sz="1800">
                <a:solidFill>
                  <a:srgbClr val="FFFFFF"/>
                </a:solidFill>
                <a:latin typeface="Arial"/>
              </a:rPr>
              <a:t>Variance Inflation Factor (VIF) is used to test the correlation between variables.</a:t>
            </a:r>
          </a:p>
          <a:p>
            <a:pPr marL="388620" lvl="1" indent="-194310">
              <a:lnSpc>
                <a:spcPts val="2160"/>
              </a:lnSpc>
              <a:buFont typeface="Arial"/>
              <a:buChar char="•"/>
            </a:pPr>
            <a:r>
              <a:rPr lang="en-US" sz="1800">
                <a:solidFill>
                  <a:srgbClr val="FFFFFF"/>
                </a:solidFill>
                <a:latin typeface="Arial"/>
              </a:rPr>
              <a:t>We use a threshold of 5 to indicate if an external variable</a:t>
            </a:r>
          </a:p>
          <a:p>
            <a:pPr marL="388620" lvl="1" indent="-194310">
              <a:lnSpc>
                <a:spcPts val="2160"/>
              </a:lnSpc>
              <a:buFont typeface="Arial"/>
              <a:buChar char="•"/>
            </a:pPr>
            <a:r>
              <a:rPr lang="en-US" sz="1800">
                <a:solidFill>
                  <a:srgbClr val="FFFFFF"/>
                </a:solidFill>
                <a:latin typeface="Arial"/>
              </a:rPr>
              <a:t>Repeatedly remove covariate with VIF higher than threshold until all covariates have VIF &lt; threshold</a:t>
            </a:r>
          </a:p>
          <a:p>
            <a:pPr>
              <a:lnSpc>
                <a:spcPts val="2160"/>
              </a:lnSpc>
            </a:pPr>
            <a:endParaRPr lang="en-US" sz="1800">
              <a:solidFill>
                <a:srgbClr val="FFFFFF"/>
              </a:solidFill>
              <a:latin typeface="Arial"/>
            </a:endParaRPr>
          </a:p>
        </p:txBody>
      </p:sp>
      <p:sp>
        <p:nvSpPr>
          <p:cNvPr id="20" name="Freeform 20"/>
          <p:cNvSpPr/>
          <p:nvPr/>
        </p:nvSpPr>
        <p:spPr>
          <a:xfrm>
            <a:off x="1068555" y="6775381"/>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1733553" y="2647134"/>
            <a:ext cx="5878220" cy="5849954"/>
          </a:xfrm>
          <a:prstGeom prst="rect">
            <a:avLst/>
          </a:prstGeom>
          <a:solidFill>
            <a:srgbClr val="053D57">
              <a:alpha val="49804"/>
            </a:srgbClr>
          </a:solidFill>
        </p:spPr>
        <p:txBody>
          <a:bodyPr/>
          <a:lstStyle/>
          <a:p>
            <a:endParaRPr lang="ru-RU"/>
          </a:p>
        </p:txBody>
      </p:sp>
      <p:graphicFrame>
        <p:nvGraphicFramePr>
          <p:cNvPr id="3" name="Table 3"/>
          <p:cNvGraphicFramePr>
            <a:graphicFrameLocks noGrp="1"/>
          </p:cNvGraphicFramePr>
          <p:nvPr/>
        </p:nvGraphicFramePr>
        <p:xfrm>
          <a:off x="729139" y="274308"/>
          <a:ext cx="8539163" cy="508542"/>
        </p:xfrm>
        <a:graphic>
          <a:graphicData uri="http://schemas.openxmlformats.org/drawingml/2006/table">
            <a:tbl>
              <a:tblPr/>
              <a:tblGrid>
                <a:gridCol w="1794047">
                  <a:extLst>
                    <a:ext uri="{9D8B030D-6E8A-4147-A177-3AD203B41FA5}">
                      <a16:colId xmlns:a16="http://schemas.microsoft.com/office/drawing/2014/main" val="20000"/>
                    </a:ext>
                  </a:extLst>
                </a:gridCol>
                <a:gridCol w="1457085">
                  <a:extLst>
                    <a:ext uri="{9D8B030D-6E8A-4147-A177-3AD203B41FA5}">
                      <a16:colId xmlns:a16="http://schemas.microsoft.com/office/drawing/2014/main" val="20001"/>
                    </a:ext>
                  </a:extLst>
                </a:gridCol>
                <a:gridCol w="1323554">
                  <a:extLst>
                    <a:ext uri="{9D8B030D-6E8A-4147-A177-3AD203B41FA5}">
                      <a16:colId xmlns:a16="http://schemas.microsoft.com/office/drawing/2014/main" val="20002"/>
                    </a:ext>
                  </a:extLst>
                </a:gridCol>
                <a:gridCol w="1099365">
                  <a:extLst>
                    <a:ext uri="{9D8B030D-6E8A-4147-A177-3AD203B41FA5}">
                      <a16:colId xmlns:a16="http://schemas.microsoft.com/office/drawing/2014/main" val="20003"/>
                    </a:ext>
                  </a:extLst>
                </a:gridCol>
                <a:gridCol w="913828">
                  <a:extLst>
                    <a:ext uri="{9D8B030D-6E8A-4147-A177-3AD203B41FA5}">
                      <a16:colId xmlns:a16="http://schemas.microsoft.com/office/drawing/2014/main" val="20004"/>
                    </a:ext>
                  </a:extLst>
                </a:gridCol>
                <a:gridCol w="969231">
                  <a:extLst>
                    <a:ext uri="{9D8B030D-6E8A-4147-A177-3AD203B41FA5}">
                      <a16:colId xmlns:a16="http://schemas.microsoft.com/office/drawing/2014/main" val="20005"/>
                    </a:ext>
                  </a:extLst>
                </a:gridCol>
                <a:gridCol w="982053">
                  <a:extLst>
                    <a:ext uri="{9D8B030D-6E8A-4147-A177-3AD203B41FA5}">
                      <a16:colId xmlns:a16="http://schemas.microsoft.com/office/drawing/2014/main" val="20006"/>
                    </a:ext>
                  </a:extLst>
                </a:gridCol>
              </a:tblGrid>
              <a:tr h="262149">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4" name="Group 4"/>
          <p:cNvGrpSpPr/>
          <p:nvPr/>
        </p:nvGrpSpPr>
        <p:grpSpPr>
          <a:xfrm>
            <a:off x="2582321" y="915233"/>
            <a:ext cx="3456068" cy="2858519"/>
            <a:chOff x="0" y="0"/>
            <a:chExt cx="1280025" cy="1058711"/>
          </a:xfrm>
        </p:grpSpPr>
        <p:sp>
          <p:nvSpPr>
            <p:cNvPr id="5" name="Freeform 5"/>
            <p:cNvSpPr/>
            <p:nvPr/>
          </p:nvSpPr>
          <p:spPr>
            <a:xfrm>
              <a:off x="0" y="0"/>
              <a:ext cx="1280025" cy="1058711"/>
            </a:xfrm>
            <a:custGeom>
              <a:avLst/>
              <a:gdLst/>
              <a:ahLst/>
              <a:cxnLst/>
              <a:rect l="l" t="t" r="r" b="b"/>
              <a:pathLst>
                <a:path w="1280025" h="1058711">
                  <a:moveTo>
                    <a:pt x="0" y="0"/>
                  </a:moveTo>
                  <a:lnTo>
                    <a:pt x="1280025" y="0"/>
                  </a:lnTo>
                  <a:lnTo>
                    <a:pt x="1280025" y="1058711"/>
                  </a:lnTo>
                  <a:lnTo>
                    <a:pt x="0" y="1058711"/>
                  </a:lnTo>
                  <a:close/>
                </a:path>
              </a:pathLst>
            </a:custGeom>
            <a:solidFill>
              <a:srgbClr val="053D57"/>
            </a:solidFill>
          </p:spPr>
          <p:txBody>
            <a:bodyPr/>
            <a:lstStyle/>
            <a:p>
              <a:endParaRPr lang="ru-RU"/>
            </a:p>
          </p:txBody>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7" name="Freeform 7"/>
          <p:cNvSpPr/>
          <p:nvPr/>
        </p:nvSpPr>
        <p:spPr>
          <a:xfrm>
            <a:off x="2661755" y="1024212"/>
            <a:ext cx="3285494" cy="2640560"/>
          </a:xfrm>
          <a:custGeom>
            <a:avLst/>
            <a:gdLst/>
            <a:ahLst/>
            <a:cxnLst/>
            <a:rect l="l" t="t" r="r" b="b"/>
            <a:pathLst>
              <a:path w="3285494" h="2640560">
                <a:moveTo>
                  <a:pt x="0" y="0"/>
                </a:moveTo>
                <a:lnTo>
                  <a:pt x="3285494" y="0"/>
                </a:lnTo>
                <a:lnTo>
                  <a:pt x="3285494" y="2640560"/>
                </a:lnTo>
                <a:lnTo>
                  <a:pt x="0" y="2640560"/>
                </a:lnTo>
                <a:lnTo>
                  <a:pt x="0" y="0"/>
                </a:lnTo>
                <a:close/>
              </a:path>
            </a:pathLst>
          </a:custGeom>
          <a:blipFill>
            <a:blip r:embed="rId2"/>
            <a:stretch>
              <a:fillRect/>
            </a:stretch>
          </a:blipFill>
        </p:spPr>
        <p:txBody>
          <a:bodyPr/>
          <a:lstStyle/>
          <a:p>
            <a:endParaRPr lang="ru-RU"/>
          </a:p>
        </p:txBody>
      </p:sp>
      <p:grpSp>
        <p:nvGrpSpPr>
          <p:cNvPr id="8" name="Group 8"/>
          <p:cNvGrpSpPr/>
          <p:nvPr/>
        </p:nvGrpSpPr>
        <p:grpSpPr>
          <a:xfrm>
            <a:off x="6190545" y="1024212"/>
            <a:ext cx="3479477" cy="2640560"/>
            <a:chOff x="0" y="0"/>
            <a:chExt cx="1288695" cy="977985"/>
          </a:xfrm>
        </p:grpSpPr>
        <p:sp>
          <p:nvSpPr>
            <p:cNvPr id="9" name="Freeform 9"/>
            <p:cNvSpPr/>
            <p:nvPr/>
          </p:nvSpPr>
          <p:spPr>
            <a:xfrm>
              <a:off x="0" y="0"/>
              <a:ext cx="1288695" cy="977985"/>
            </a:xfrm>
            <a:custGeom>
              <a:avLst/>
              <a:gdLst/>
              <a:ahLst/>
              <a:cxnLst/>
              <a:rect l="l" t="t" r="r" b="b"/>
              <a:pathLst>
                <a:path w="1288695" h="977985">
                  <a:moveTo>
                    <a:pt x="0" y="0"/>
                  </a:moveTo>
                  <a:lnTo>
                    <a:pt x="1288695" y="0"/>
                  </a:lnTo>
                  <a:lnTo>
                    <a:pt x="1288695" y="977985"/>
                  </a:lnTo>
                  <a:lnTo>
                    <a:pt x="0" y="977985"/>
                  </a:lnTo>
                  <a:close/>
                </a:path>
              </a:pathLst>
            </a:custGeom>
            <a:solidFill>
              <a:srgbClr val="053D57"/>
            </a:solidFill>
          </p:spPr>
          <p:txBody>
            <a:bodyPr/>
            <a:lstStyle/>
            <a:p>
              <a:endParaRPr lang="ru-RU"/>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1" name="Freeform 11"/>
          <p:cNvSpPr/>
          <p:nvPr/>
        </p:nvSpPr>
        <p:spPr>
          <a:xfrm>
            <a:off x="6297062" y="1102900"/>
            <a:ext cx="3285493" cy="2464133"/>
          </a:xfrm>
          <a:custGeom>
            <a:avLst/>
            <a:gdLst/>
            <a:ahLst/>
            <a:cxnLst/>
            <a:rect l="l" t="t" r="r" b="b"/>
            <a:pathLst>
              <a:path w="3285493" h="2464133">
                <a:moveTo>
                  <a:pt x="0" y="0"/>
                </a:moveTo>
                <a:lnTo>
                  <a:pt x="3285493" y="0"/>
                </a:lnTo>
                <a:lnTo>
                  <a:pt x="3285493" y="2464134"/>
                </a:lnTo>
                <a:lnTo>
                  <a:pt x="0" y="2464134"/>
                </a:lnTo>
                <a:lnTo>
                  <a:pt x="0" y="0"/>
                </a:lnTo>
                <a:close/>
              </a:path>
            </a:pathLst>
          </a:custGeom>
          <a:blipFill>
            <a:blip r:embed="rId3"/>
            <a:stretch>
              <a:fillRect/>
            </a:stretch>
          </a:blipFill>
        </p:spPr>
        <p:txBody>
          <a:bodyPr/>
          <a:lstStyle/>
          <a:p>
            <a:endParaRPr lang="ru-RU"/>
          </a:p>
        </p:txBody>
      </p:sp>
      <p:sp>
        <p:nvSpPr>
          <p:cNvPr id="12" name="TextBox 12"/>
          <p:cNvSpPr txBox="1"/>
          <p:nvPr/>
        </p:nvSpPr>
        <p:spPr>
          <a:xfrm>
            <a:off x="17388" y="787400"/>
            <a:ext cx="2376339" cy="390525"/>
          </a:xfrm>
          <a:prstGeom prst="rect">
            <a:avLst/>
          </a:prstGeom>
        </p:spPr>
        <p:txBody>
          <a:bodyPr lIns="0" tIns="0" rIns="0" bIns="0" rtlCol="0" anchor="t">
            <a:spAutoFit/>
          </a:bodyPr>
          <a:lstStyle/>
          <a:p>
            <a:pPr algn="ctr">
              <a:lnSpc>
                <a:spcPts val="3119"/>
              </a:lnSpc>
              <a:spcBef>
                <a:spcPct val="0"/>
              </a:spcBef>
            </a:pPr>
            <a:r>
              <a:rPr lang="en-US" sz="2599">
                <a:solidFill>
                  <a:srgbClr val="003359"/>
                </a:solidFill>
                <a:latin typeface="Montserrat Classic Bold"/>
              </a:rPr>
              <a:t>ARIMA results</a:t>
            </a:r>
          </a:p>
        </p:txBody>
      </p:sp>
      <p:sp>
        <p:nvSpPr>
          <p:cNvPr id="13" name="TextBox 13"/>
          <p:cNvSpPr txBox="1"/>
          <p:nvPr/>
        </p:nvSpPr>
        <p:spPr>
          <a:xfrm>
            <a:off x="772695" y="2004209"/>
            <a:ext cx="1245950" cy="514350"/>
          </a:xfrm>
          <a:prstGeom prst="rect">
            <a:avLst/>
          </a:prstGeom>
        </p:spPr>
        <p:txBody>
          <a:bodyPr lIns="0" tIns="0" rIns="0" bIns="0" rtlCol="0" anchor="t">
            <a:spAutoFit/>
          </a:bodyPr>
          <a:lstStyle/>
          <a:p>
            <a:pPr algn="l">
              <a:lnSpc>
                <a:spcPts val="2031"/>
              </a:lnSpc>
            </a:pPr>
            <a:r>
              <a:rPr lang="en-US" sz="1693">
                <a:solidFill>
                  <a:srgbClr val="000000"/>
                </a:solidFill>
                <a:latin typeface="Montserrat Classic"/>
              </a:rPr>
              <a:t>Without Covariates</a:t>
            </a:r>
          </a:p>
        </p:txBody>
      </p:sp>
      <p:sp>
        <p:nvSpPr>
          <p:cNvPr id="14" name="AutoShape 14"/>
          <p:cNvSpPr/>
          <p:nvPr/>
        </p:nvSpPr>
        <p:spPr>
          <a:xfrm flipV="1">
            <a:off x="582582" y="4097602"/>
            <a:ext cx="9171018" cy="0"/>
          </a:xfrm>
          <a:prstGeom prst="line">
            <a:avLst/>
          </a:prstGeom>
          <a:ln w="152400" cap="flat">
            <a:solidFill>
              <a:srgbClr val="005293"/>
            </a:solidFill>
            <a:prstDash val="solid"/>
            <a:headEnd type="none" w="sm" len="sm"/>
            <a:tailEnd type="none" w="sm" len="sm"/>
          </a:ln>
        </p:spPr>
        <p:txBody>
          <a:bodyPr/>
          <a:lstStyle/>
          <a:p>
            <a:endParaRPr lang="ru-RU"/>
          </a:p>
        </p:txBody>
      </p:sp>
      <p:sp>
        <p:nvSpPr>
          <p:cNvPr id="15" name="TextBox 15"/>
          <p:cNvSpPr txBox="1"/>
          <p:nvPr/>
        </p:nvSpPr>
        <p:spPr>
          <a:xfrm>
            <a:off x="4032385" y="7083154"/>
            <a:ext cx="1688830" cy="431645"/>
          </a:xfrm>
          <a:prstGeom prst="rect">
            <a:avLst/>
          </a:prstGeom>
        </p:spPr>
        <p:txBody>
          <a:bodyPr lIns="0" tIns="0" rIns="0" bIns="0" rtlCol="0" anchor="t">
            <a:spAutoFit/>
          </a:bodyPr>
          <a:lstStyle/>
          <a:p>
            <a:pPr algn="l">
              <a:lnSpc>
                <a:spcPts val="1791"/>
              </a:lnSpc>
            </a:pPr>
            <a:r>
              <a:rPr lang="en-US" sz="1493">
                <a:solidFill>
                  <a:srgbClr val="000000"/>
                </a:solidFill>
                <a:latin typeface="Arial"/>
              </a:rPr>
              <a:t>480 forecasts</a:t>
            </a:r>
          </a:p>
        </p:txBody>
      </p:sp>
      <p:sp>
        <p:nvSpPr>
          <p:cNvPr id="16" name="TextBox 16"/>
          <p:cNvSpPr txBox="1"/>
          <p:nvPr/>
        </p:nvSpPr>
        <p:spPr>
          <a:xfrm>
            <a:off x="772695" y="5413107"/>
            <a:ext cx="1245950" cy="514350"/>
          </a:xfrm>
          <a:prstGeom prst="rect">
            <a:avLst/>
          </a:prstGeom>
        </p:spPr>
        <p:txBody>
          <a:bodyPr lIns="0" tIns="0" rIns="0" bIns="0" rtlCol="0" anchor="t">
            <a:spAutoFit/>
          </a:bodyPr>
          <a:lstStyle/>
          <a:p>
            <a:pPr algn="l">
              <a:lnSpc>
                <a:spcPts val="2031"/>
              </a:lnSpc>
            </a:pPr>
            <a:r>
              <a:rPr lang="en-US" sz="1693">
                <a:solidFill>
                  <a:srgbClr val="000000"/>
                </a:solidFill>
                <a:latin typeface="Montserrat Classic"/>
              </a:rPr>
              <a:t>With Covariates</a:t>
            </a:r>
          </a:p>
        </p:txBody>
      </p:sp>
      <p:grpSp>
        <p:nvGrpSpPr>
          <p:cNvPr id="17" name="Group 17"/>
          <p:cNvGrpSpPr/>
          <p:nvPr/>
        </p:nvGrpSpPr>
        <p:grpSpPr>
          <a:xfrm>
            <a:off x="6190545" y="4251831"/>
            <a:ext cx="3479477" cy="2640560"/>
            <a:chOff x="0" y="0"/>
            <a:chExt cx="1288695" cy="977985"/>
          </a:xfrm>
        </p:grpSpPr>
        <p:sp>
          <p:nvSpPr>
            <p:cNvPr id="18" name="Freeform 18"/>
            <p:cNvSpPr/>
            <p:nvPr/>
          </p:nvSpPr>
          <p:spPr>
            <a:xfrm>
              <a:off x="0" y="0"/>
              <a:ext cx="1288695" cy="977985"/>
            </a:xfrm>
            <a:custGeom>
              <a:avLst/>
              <a:gdLst/>
              <a:ahLst/>
              <a:cxnLst/>
              <a:rect l="l" t="t" r="r" b="b"/>
              <a:pathLst>
                <a:path w="1288695" h="977985">
                  <a:moveTo>
                    <a:pt x="0" y="0"/>
                  </a:moveTo>
                  <a:lnTo>
                    <a:pt x="1288695" y="0"/>
                  </a:lnTo>
                  <a:lnTo>
                    <a:pt x="1288695" y="977985"/>
                  </a:lnTo>
                  <a:lnTo>
                    <a:pt x="0" y="977985"/>
                  </a:lnTo>
                  <a:close/>
                </a:path>
              </a:pathLst>
            </a:custGeom>
            <a:solidFill>
              <a:srgbClr val="053D57"/>
            </a:solidFill>
          </p:spPr>
          <p:txBody>
            <a:bodyPr/>
            <a:lstStyle/>
            <a:p>
              <a:endParaRPr lang="ru-RU"/>
            </a:p>
          </p:txBody>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20" name="Freeform 20"/>
          <p:cNvSpPr/>
          <p:nvPr/>
        </p:nvSpPr>
        <p:spPr>
          <a:xfrm>
            <a:off x="6341492" y="4375337"/>
            <a:ext cx="3177583" cy="2383187"/>
          </a:xfrm>
          <a:custGeom>
            <a:avLst/>
            <a:gdLst/>
            <a:ahLst/>
            <a:cxnLst/>
            <a:rect l="l" t="t" r="r" b="b"/>
            <a:pathLst>
              <a:path w="3177583" h="2383187">
                <a:moveTo>
                  <a:pt x="0" y="0"/>
                </a:moveTo>
                <a:lnTo>
                  <a:pt x="3177583" y="0"/>
                </a:lnTo>
                <a:lnTo>
                  <a:pt x="3177583" y="2383187"/>
                </a:lnTo>
                <a:lnTo>
                  <a:pt x="0" y="2383187"/>
                </a:lnTo>
                <a:lnTo>
                  <a:pt x="0" y="0"/>
                </a:lnTo>
                <a:close/>
              </a:path>
            </a:pathLst>
          </a:custGeom>
          <a:blipFill>
            <a:blip r:embed="rId4"/>
            <a:stretch>
              <a:fillRect/>
            </a:stretch>
          </a:blipFill>
        </p:spPr>
        <p:txBody>
          <a:bodyPr/>
          <a:lstStyle/>
          <a:p>
            <a:endParaRPr lang="ru-RU"/>
          </a:p>
        </p:txBody>
      </p:sp>
      <p:grpSp>
        <p:nvGrpSpPr>
          <p:cNvPr id="21" name="Group 21"/>
          <p:cNvGrpSpPr/>
          <p:nvPr/>
        </p:nvGrpSpPr>
        <p:grpSpPr>
          <a:xfrm>
            <a:off x="2556438" y="4251831"/>
            <a:ext cx="3456068" cy="2823708"/>
            <a:chOff x="0" y="0"/>
            <a:chExt cx="1280025" cy="1045818"/>
          </a:xfrm>
        </p:grpSpPr>
        <p:sp>
          <p:nvSpPr>
            <p:cNvPr id="22" name="Freeform 22"/>
            <p:cNvSpPr/>
            <p:nvPr/>
          </p:nvSpPr>
          <p:spPr>
            <a:xfrm>
              <a:off x="0" y="0"/>
              <a:ext cx="1280025" cy="1045818"/>
            </a:xfrm>
            <a:custGeom>
              <a:avLst/>
              <a:gdLst/>
              <a:ahLst/>
              <a:cxnLst/>
              <a:rect l="l" t="t" r="r" b="b"/>
              <a:pathLst>
                <a:path w="1280025" h="1045818">
                  <a:moveTo>
                    <a:pt x="0" y="0"/>
                  </a:moveTo>
                  <a:lnTo>
                    <a:pt x="1280025" y="0"/>
                  </a:lnTo>
                  <a:lnTo>
                    <a:pt x="1280025" y="1045818"/>
                  </a:lnTo>
                  <a:lnTo>
                    <a:pt x="0" y="1045818"/>
                  </a:lnTo>
                  <a:close/>
                </a:path>
              </a:pathLst>
            </a:custGeom>
            <a:solidFill>
              <a:srgbClr val="053D57"/>
            </a:solidFill>
          </p:spPr>
          <p:txBody>
            <a:bodyPr/>
            <a:lstStyle/>
            <a:p>
              <a:endParaRPr lang="ru-RU"/>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24" name="Freeform 24"/>
          <p:cNvSpPr/>
          <p:nvPr/>
        </p:nvSpPr>
        <p:spPr>
          <a:xfrm>
            <a:off x="2715716" y="4375337"/>
            <a:ext cx="3177573" cy="2553826"/>
          </a:xfrm>
          <a:custGeom>
            <a:avLst/>
            <a:gdLst/>
            <a:ahLst/>
            <a:cxnLst/>
            <a:rect l="l" t="t" r="r" b="b"/>
            <a:pathLst>
              <a:path w="3177573" h="2553826">
                <a:moveTo>
                  <a:pt x="0" y="0"/>
                </a:moveTo>
                <a:lnTo>
                  <a:pt x="3177573" y="0"/>
                </a:lnTo>
                <a:lnTo>
                  <a:pt x="3177573" y="2553826"/>
                </a:lnTo>
                <a:lnTo>
                  <a:pt x="0" y="2553826"/>
                </a:lnTo>
                <a:lnTo>
                  <a:pt x="0" y="0"/>
                </a:lnTo>
                <a:close/>
              </a:path>
            </a:pathLst>
          </a:custGeom>
          <a:blipFill>
            <a:blip r:embed="rId5"/>
            <a:stretch>
              <a:fillRect/>
            </a:stretch>
          </a:blipFill>
        </p:spPr>
        <p:txBody>
          <a:bodyPr/>
          <a:lstStyle/>
          <a:p>
            <a:endParaRPr lang="ru-RU"/>
          </a:p>
        </p:txBody>
      </p:sp>
      <p:sp>
        <p:nvSpPr>
          <p:cNvPr id="25" name="TextBox 25"/>
          <p:cNvSpPr txBox="1"/>
          <p:nvPr/>
        </p:nvSpPr>
        <p:spPr>
          <a:xfrm>
            <a:off x="4323676" y="3791292"/>
            <a:ext cx="1688830" cy="431645"/>
          </a:xfrm>
          <a:prstGeom prst="rect">
            <a:avLst/>
          </a:prstGeom>
        </p:spPr>
        <p:txBody>
          <a:bodyPr lIns="0" tIns="0" rIns="0" bIns="0" rtlCol="0" anchor="t">
            <a:spAutoFit/>
          </a:bodyPr>
          <a:lstStyle/>
          <a:p>
            <a:pPr algn="l">
              <a:lnSpc>
                <a:spcPts val="1791"/>
              </a:lnSpc>
            </a:pPr>
            <a:r>
              <a:rPr lang="en-US" sz="1493">
                <a:solidFill>
                  <a:srgbClr val="000000"/>
                </a:solidFill>
                <a:latin typeface="Arial"/>
              </a:rPr>
              <a:t>1031  forecasts</a:t>
            </a:r>
          </a:p>
        </p:txBody>
      </p:sp>
      <p:sp>
        <p:nvSpPr>
          <p:cNvPr id="26" name="Freeform 26"/>
          <p:cNvSpPr/>
          <p:nvPr/>
        </p:nvSpPr>
        <p:spPr>
          <a:xfrm>
            <a:off x="149118" y="6758524"/>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6"/>
            <a:stretch>
              <a:fillRect b="-107"/>
            </a:stretch>
          </a:blipFill>
        </p:spPr>
        <p:txBody>
          <a:bodyPr/>
          <a:lstStyle/>
          <a:p>
            <a:endParaRPr lang="ru-RU"/>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7178522" y="-1076302"/>
            <a:ext cx="1816139" cy="1815784"/>
          </a:xfrm>
          <a:prstGeom prst="rect">
            <a:avLst/>
          </a:prstGeom>
          <a:solidFill>
            <a:srgbClr val="97BCC7"/>
          </a:solidFill>
        </p:spPr>
        <p:txBody>
          <a:bodyPr/>
          <a:lstStyle/>
          <a:p>
            <a:endParaRPr lang="ru-RU"/>
          </a:p>
        </p:txBody>
      </p:sp>
      <p:sp>
        <p:nvSpPr>
          <p:cNvPr id="3" name="AutoShape 3"/>
          <p:cNvSpPr/>
          <p:nvPr/>
        </p:nvSpPr>
        <p:spPr>
          <a:xfrm rot="-2700000">
            <a:off x="-739429" y="4052928"/>
            <a:ext cx="4215873" cy="5693313"/>
          </a:xfrm>
          <a:prstGeom prst="rect">
            <a:avLst/>
          </a:prstGeom>
          <a:solidFill>
            <a:srgbClr val="97BCC7"/>
          </a:solidFill>
        </p:spPr>
        <p:txBody>
          <a:bodyPr/>
          <a:lstStyle/>
          <a:p>
            <a:endParaRPr lang="ru-RU"/>
          </a:p>
        </p:txBody>
      </p:sp>
      <p:sp>
        <p:nvSpPr>
          <p:cNvPr id="4" name="TextBox 4"/>
          <p:cNvSpPr txBox="1"/>
          <p:nvPr/>
        </p:nvSpPr>
        <p:spPr>
          <a:xfrm>
            <a:off x="5913548" y="2297832"/>
            <a:ext cx="2388518" cy="390525"/>
          </a:xfrm>
          <a:prstGeom prst="rect">
            <a:avLst/>
          </a:prstGeom>
        </p:spPr>
        <p:txBody>
          <a:bodyPr lIns="0" tIns="0" rIns="0" bIns="0" rtlCol="0" anchor="t">
            <a:spAutoFit/>
          </a:bodyPr>
          <a:lstStyle/>
          <a:p>
            <a:pPr algn="r">
              <a:lnSpc>
                <a:spcPts val="3000"/>
              </a:lnSpc>
            </a:pPr>
            <a:r>
              <a:rPr lang="en-US" sz="2500">
                <a:solidFill>
                  <a:srgbClr val="053D57"/>
                </a:solidFill>
                <a:latin typeface="Montserrat Classic Bold"/>
              </a:rPr>
              <a:t>What is LSTM?</a:t>
            </a:r>
          </a:p>
        </p:txBody>
      </p:sp>
      <p:sp>
        <p:nvSpPr>
          <p:cNvPr id="5" name="TextBox 5"/>
          <p:cNvSpPr txBox="1"/>
          <p:nvPr/>
        </p:nvSpPr>
        <p:spPr>
          <a:xfrm>
            <a:off x="212550" y="4962516"/>
            <a:ext cx="7874041" cy="2126648"/>
          </a:xfrm>
          <a:prstGeom prst="rect">
            <a:avLst/>
          </a:prstGeom>
        </p:spPr>
        <p:txBody>
          <a:bodyPr lIns="0" tIns="0" rIns="0" bIns="0" rtlCol="0" anchor="t">
            <a:spAutoFit/>
          </a:bodyPr>
          <a:lstStyle/>
          <a:p>
            <a:pPr>
              <a:lnSpc>
                <a:spcPts val="2148"/>
              </a:lnSpc>
            </a:pPr>
            <a:endParaRPr dirty="0"/>
          </a:p>
          <a:p>
            <a:pPr marL="309269" lvl="1" indent="-154634">
              <a:lnSpc>
                <a:spcPts val="2148"/>
              </a:lnSpc>
              <a:buFont typeface="Arial"/>
              <a:buChar char="•"/>
            </a:pPr>
            <a:r>
              <a:rPr lang="en-US" sz="1432" spc="14" dirty="0">
                <a:solidFill>
                  <a:srgbClr val="053D57"/>
                </a:solidFill>
                <a:latin typeface="Montserrat Light"/>
              </a:rPr>
              <a:t>Memory Cells: allow networks remember information over long sequences.</a:t>
            </a:r>
          </a:p>
          <a:p>
            <a:pPr marL="309269" lvl="1" indent="-154634">
              <a:lnSpc>
                <a:spcPts val="2148"/>
              </a:lnSpc>
              <a:buFont typeface="Arial"/>
              <a:buChar char="•"/>
            </a:pPr>
            <a:r>
              <a:rPr lang="en-US" sz="1432" spc="14" dirty="0">
                <a:solidFill>
                  <a:srgbClr val="053D57"/>
                </a:solidFill>
                <a:latin typeface="Montserrat Light"/>
              </a:rPr>
              <a:t>Forget, Input, and Output Gates: control information flow and selectively retain or discard data from previous time steps.</a:t>
            </a:r>
          </a:p>
          <a:p>
            <a:pPr marL="309269" lvl="1" indent="-154634">
              <a:lnSpc>
                <a:spcPts val="2148"/>
              </a:lnSpc>
              <a:buFont typeface="Arial"/>
              <a:buChar char="•"/>
            </a:pPr>
            <a:r>
              <a:rPr lang="en-US" sz="1432" spc="14" dirty="0">
                <a:solidFill>
                  <a:srgbClr val="053D57"/>
                </a:solidFill>
                <a:latin typeface="Montserrat Light"/>
              </a:rPr>
              <a:t>Backpropagation Through Time: compute gradients, updating its parameters to minimize the loss and capture dependencies across time steps in the sequential data.</a:t>
            </a:r>
          </a:p>
          <a:p>
            <a:pPr>
              <a:lnSpc>
                <a:spcPts val="2148"/>
              </a:lnSpc>
            </a:pPr>
            <a:endParaRPr lang="en-US" sz="1432" spc="14" dirty="0">
              <a:solidFill>
                <a:srgbClr val="053D57"/>
              </a:solidFill>
              <a:latin typeface="Montserrat Light"/>
            </a:endParaRPr>
          </a:p>
        </p:txBody>
      </p:sp>
      <p:grpSp>
        <p:nvGrpSpPr>
          <p:cNvPr id="6" name="Group 6"/>
          <p:cNvGrpSpPr/>
          <p:nvPr/>
        </p:nvGrpSpPr>
        <p:grpSpPr>
          <a:xfrm>
            <a:off x="128107" y="731520"/>
            <a:ext cx="5606045" cy="3646974"/>
            <a:chOff x="0" y="0"/>
            <a:chExt cx="2076313" cy="1350731"/>
          </a:xfrm>
        </p:grpSpPr>
        <p:sp>
          <p:nvSpPr>
            <p:cNvPr id="7" name="Freeform 7"/>
            <p:cNvSpPr/>
            <p:nvPr/>
          </p:nvSpPr>
          <p:spPr>
            <a:xfrm>
              <a:off x="0" y="0"/>
              <a:ext cx="2076313" cy="1350731"/>
            </a:xfrm>
            <a:custGeom>
              <a:avLst/>
              <a:gdLst/>
              <a:ahLst/>
              <a:cxnLst/>
              <a:rect l="l" t="t" r="r" b="b"/>
              <a:pathLst>
                <a:path w="2076313" h="1350731">
                  <a:moveTo>
                    <a:pt x="49716" y="0"/>
                  </a:moveTo>
                  <a:lnTo>
                    <a:pt x="2026597" y="0"/>
                  </a:lnTo>
                  <a:cubicBezTo>
                    <a:pt x="2039782" y="0"/>
                    <a:pt x="2052428" y="5238"/>
                    <a:pt x="2061751" y="14561"/>
                  </a:cubicBezTo>
                  <a:cubicBezTo>
                    <a:pt x="2071075" y="23885"/>
                    <a:pt x="2076313" y="36530"/>
                    <a:pt x="2076313" y="49716"/>
                  </a:cubicBezTo>
                  <a:lnTo>
                    <a:pt x="2076313" y="1301015"/>
                  </a:lnTo>
                  <a:cubicBezTo>
                    <a:pt x="2076313" y="1314201"/>
                    <a:pt x="2071075" y="1326846"/>
                    <a:pt x="2061751" y="1336170"/>
                  </a:cubicBezTo>
                  <a:cubicBezTo>
                    <a:pt x="2052428" y="1345493"/>
                    <a:pt x="2039782" y="1350731"/>
                    <a:pt x="2026597" y="1350731"/>
                  </a:cubicBezTo>
                  <a:lnTo>
                    <a:pt x="49716" y="1350731"/>
                  </a:lnTo>
                  <a:cubicBezTo>
                    <a:pt x="36530" y="1350731"/>
                    <a:pt x="23885" y="1345493"/>
                    <a:pt x="14561" y="1336170"/>
                  </a:cubicBezTo>
                  <a:cubicBezTo>
                    <a:pt x="5238" y="1326846"/>
                    <a:pt x="0" y="1314201"/>
                    <a:pt x="0" y="1301015"/>
                  </a:cubicBezTo>
                  <a:lnTo>
                    <a:pt x="0" y="49716"/>
                  </a:lnTo>
                  <a:cubicBezTo>
                    <a:pt x="0" y="36530"/>
                    <a:pt x="5238" y="23885"/>
                    <a:pt x="14561" y="14561"/>
                  </a:cubicBezTo>
                  <a:cubicBezTo>
                    <a:pt x="23885" y="5238"/>
                    <a:pt x="36530" y="0"/>
                    <a:pt x="49716" y="0"/>
                  </a:cubicBezTo>
                  <a:close/>
                </a:path>
              </a:pathLst>
            </a:custGeom>
            <a:solidFill>
              <a:srgbClr val="053D57"/>
            </a:solidFill>
          </p:spPr>
          <p:txBody>
            <a:bodyPr/>
            <a:lstStyle/>
            <a:p>
              <a:endParaRPr lang="ru-RU"/>
            </a:p>
          </p:txBody>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9" name="Freeform 9"/>
          <p:cNvSpPr/>
          <p:nvPr/>
        </p:nvSpPr>
        <p:spPr>
          <a:xfrm>
            <a:off x="346714" y="929673"/>
            <a:ext cx="5168831" cy="3250668"/>
          </a:xfrm>
          <a:custGeom>
            <a:avLst/>
            <a:gdLst/>
            <a:ahLst/>
            <a:cxnLst/>
            <a:rect l="l" t="t" r="r" b="b"/>
            <a:pathLst>
              <a:path w="5168831" h="3250668">
                <a:moveTo>
                  <a:pt x="0" y="0"/>
                </a:moveTo>
                <a:lnTo>
                  <a:pt x="5168831" y="0"/>
                </a:lnTo>
                <a:lnTo>
                  <a:pt x="5168831" y="3250668"/>
                </a:lnTo>
                <a:lnTo>
                  <a:pt x="0" y="3250668"/>
                </a:lnTo>
                <a:lnTo>
                  <a:pt x="0" y="0"/>
                </a:lnTo>
                <a:close/>
              </a:path>
            </a:pathLst>
          </a:custGeom>
          <a:blipFill>
            <a:blip r:embed="rId2"/>
            <a:stretch>
              <a:fillRect/>
            </a:stretch>
          </a:blipFill>
        </p:spPr>
        <p:txBody>
          <a:bodyPr/>
          <a:lstStyle/>
          <a:p>
            <a:endParaRPr lang="ru-RU"/>
          </a:p>
        </p:txBody>
      </p:sp>
      <p:sp>
        <p:nvSpPr>
          <p:cNvPr id="10" name="TextBox 10"/>
          <p:cNvSpPr txBox="1"/>
          <p:nvPr/>
        </p:nvSpPr>
        <p:spPr>
          <a:xfrm>
            <a:off x="190633" y="4786430"/>
            <a:ext cx="3639684" cy="390525"/>
          </a:xfrm>
          <a:prstGeom prst="rect">
            <a:avLst/>
          </a:prstGeom>
        </p:spPr>
        <p:txBody>
          <a:bodyPr lIns="0" tIns="0" rIns="0" bIns="0" rtlCol="0" anchor="t">
            <a:spAutoFit/>
          </a:bodyPr>
          <a:lstStyle/>
          <a:p>
            <a:pPr algn="r">
              <a:lnSpc>
                <a:spcPts val="3000"/>
              </a:lnSpc>
            </a:pPr>
            <a:r>
              <a:rPr lang="en-US" sz="2500">
                <a:solidFill>
                  <a:srgbClr val="053D57"/>
                </a:solidFill>
                <a:latin typeface="Montserrat Classic Bold"/>
              </a:rPr>
              <a:t>Key Features of LSTM:</a:t>
            </a:r>
          </a:p>
        </p:txBody>
      </p:sp>
      <p:sp>
        <p:nvSpPr>
          <p:cNvPr id="11" name="TextBox 11"/>
          <p:cNvSpPr txBox="1"/>
          <p:nvPr/>
        </p:nvSpPr>
        <p:spPr>
          <a:xfrm>
            <a:off x="5913548" y="2783607"/>
            <a:ext cx="3748756" cy="2393348"/>
          </a:xfrm>
          <a:prstGeom prst="rect">
            <a:avLst/>
          </a:prstGeom>
        </p:spPr>
        <p:txBody>
          <a:bodyPr lIns="0" tIns="0" rIns="0" bIns="0" rtlCol="0" anchor="t">
            <a:spAutoFit/>
          </a:bodyPr>
          <a:lstStyle/>
          <a:p>
            <a:pPr marL="309269" lvl="1" indent="-154634">
              <a:lnSpc>
                <a:spcPts val="2148"/>
              </a:lnSpc>
              <a:buFont typeface="Arial"/>
              <a:buChar char="•"/>
            </a:pPr>
            <a:r>
              <a:rPr lang="en-US" sz="1432" spc="14">
                <a:solidFill>
                  <a:srgbClr val="053D57"/>
                </a:solidFill>
                <a:latin typeface="Montserrat Light"/>
              </a:rPr>
              <a:t>a type of recurrent neural network (RNN) architecture that is specifically designed to capture long-term dependencies in sequential data.</a:t>
            </a:r>
          </a:p>
          <a:p>
            <a:pPr marL="309269" lvl="1" indent="-154634">
              <a:lnSpc>
                <a:spcPts val="2148"/>
              </a:lnSpc>
              <a:buFont typeface="Arial"/>
              <a:buChar char="•"/>
            </a:pPr>
            <a:r>
              <a:rPr lang="en-US" sz="1432" spc="14">
                <a:solidFill>
                  <a:srgbClr val="053D57"/>
                </a:solidFill>
                <a:latin typeface="Montserrat Light"/>
              </a:rPr>
              <a:t>widely used in various time series forecasting tasks, including product demand prediction.</a:t>
            </a:r>
          </a:p>
          <a:p>
            <a:pPr>
              <a:lnSpc>
                <a:spcPts val="2148"/>
              </a:lnSpc>
            </a:pPr>
            <a:endParaRPr lang="en-US" sz="1432" spc="14">
              <a:solidFill>
                <a:srgbClr val="053D57"/>
              </a:solidFill>
              <a:latin typeface="Montserrat Light"/>
            </a:endParaRPr>
          </a:p>
          <a:p>
            <a:pPr>
              <a:lnSpc>
                <a:spcPts val="2148"/>
              </a:lnSpc>
            </a:pPr>
            <a:endParaRPr lang="en-US" sz="1432" spc="14">
              <a:solidFill>
                <a:srgbClr val="053D57"/>
              </a:solidFill>
              <a:latin typeface="Montserrat Light"/>
            </a:endParaRPr>
          </a:p>
        </p:txBody>
      </p:sp>
      <p:sp>
        <p:nvSpPr>
          <p:cNvPr id="13" name="TextBox 13"/>
          <p:cNvSpPr txBox="1"/>
          <p:nvPr/>
        </p:nvSpPr>
        <p:spPr>
          <a:xfrm>
            <a:off x="5913548" y="929673"/>
            <a:ext cx="4777037" cy="971550"/>
          </a:xfrm>
          <a:prstGeom prst="rect">
            <a:avLst/>
          </a:prstGeom>
        </p:spPr>
        <p:txBody>
          <a:bodyPr lIns="0" tIns="0" rIns="0" bIns="0" rtlCol="0" anchor="t">
            <a:spAutoFit/>
          </a:bodyPr>
          <a:lstStyle/>
          <a:p>
            <a:pPr>
              <a:lnSpc>
                <a:spcPts val="3840"/>
              </a:lnSpc>
            </a:pPr>
            <a:r>
              <a:rPr lang="en-US" sz="3200" spc="-32">
                <a:solidFill>
                  <a:srgbClr val="053D57"/>
                </a:solidFill>
                <a:latin typeface="Montserrat Classic Bold"/>
              </a:rPr>
              <a:t>Long Short-Term Memory - concept</a:t>
            </a:r>
          </a:p>
        </p:txBody>
      </p:sp>
      <p:graphicFrame>
        <p:nvGraphicFramePr>
          <p:cNvPr id="14" name="Table 14"/>
          <p:cNvGraphicFramePr>
            <a:graphicFrameLocks noGrp="1"/>
          </p:cNvGraphicFramePr>
          <p:nvPr/>
        </p:nvGraphicFramePr>
        <p:xfrm>
          <a:off x="346714" y="167723"/>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 name="Freeform 15"/>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
        <p:nvSpPr>
          <p:cNvPr id="16" name="TextBox 16"/>
          <p:cNvSpPr txBox="1"/>
          <p:nvPr/>
        </p:nvSpPr>
        <p:spPr>
          <a:xfrm>
            <a:off x="417615" y="4413254"/>
            <a:ext cx="4466927" cy="173445"/>
          </a:xfrm>
          <a:prstGeom prst="rect">
            <a:avLst/>
          </a:prstGeom>
        </p:spPr>
        <p:txBody>
          <a:bodyPr lIns="0" tIns="0" rIns="0" bIns="0" rtlCol="0" anchor="t">
            <a:spAutoFit/>
          </a:bodyPr>
          <a:lstStyle/>
          <a:p>
            <a:pPr algn="ctr">
              <a:lnSpc>
                <a:spcPts val="1536"/>
              </a:lnSpc>
              <a:spcBef>
                <a:spcPct val="0"/>
              </a:spcBef>
            </a:pPr>
            <a:r>
              <a:rPr lang="en-US" sz="1000" dirty="0" err="1">
                <a:solidFill>
                  <a:srgbClr val="053D57"/>
                </a:solidFill>
                <a:latin typeface="Arial"/>
              </a:rPr>
              <a:t>Source:Long</a:t>
            </a:r>
            <a:r>
              <a:rPr lang="en-US" sz="1000" dirty="0">
                <a:solidFill>
                  <a:srgbClr val="053D57"/>
                </a:solidFill>
                <a:latin typeface="Arial"/>
              </a:rPr>
              <a:t> Short-Term Memory (LSTM) | NVIDIA Developer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172608" y="-3624563"/>
            <a:ext cx="5370818" cy="10265058"/>
          </a:xfrm>
          <a:prstGeom prst="rect">
            <a:avLst/>
          </a:prstGeom>
          <a:solidFill>
            <a:srgbClr val="F8FBFD"/>
          </a:solidFill>
        </p:spPr>
        <p:txBody>
          <a:bodyPr/>
          <a:lstStyle/>
          <a:p>
            <a:endParaRPr lang="ru-RU"/>
          </a:p>
        </p:txBody>
      </p:sp>
      <p:sp>
        <p:nvSpPr>
          <p:cNvPr id="3" name="TextBox 3"/>
          <p:cNvSpPr txBox="1"/>
          <p:nvPr/>
        </p:nvSpPr>
        <p:spPr>
          <a:xfrm>
            <a:off x="5234364" y="612140"/>
            <a:ext cx="3787716" cy="1300162"/>
          </a:xfrm>
          <a:prstGeom prst="rect">
            <a:avLst/>
          </a:prstGeom>
        </p:spPr>
        <p:txBody>
          <a:bodyPr lIns="0" tIns="0" rIns="0" bIns="0" rtlCol="0" anchor="t">
            <a:spAutoFit/>
          </a:bodyPr>
          <a:lstStyle/>
          <a:p>
            <a:pPr algn="r">
              <a:lnSpc>
                <a:spcPts val="5160"/>
              </a:lnSpc>
            </a:pPr>
            <a:r>
              <a:rPr lang="en-US" sz="4300" spc="-42">
                <a:solidFill>
                  <a:srgbClr val="053D57"/>
                </a:solidFill>
                <a:latin typeface="Montserrat Classic Bold"/>
              </a:rPr>
              <a:t>Presentation Overview</a:t>
            </a:r>
          </a:p>
        </p:txBody>
      </p:sp>
      <p:grpSp>
        <p:nvGrpSpPr>
          <p:cNvPr id="4" name="Group 4"/>
          <p:cNvGrpSpPr/>
          <p:nvPr/>
        </p:nvGrpSpPr>
        <p:grpSpPr>
          <a:xfrm>
            <a:off x="731520" y="3170079"/>
            <a:ext cx="4196293" cy="3413601"/>
            <a:chOff x="0" y="0"/>
            <a:chExt cx="5595058" cy="4551468"/>
          </a:xfrm>
        </p:grpSpPr>
        <p:sp>
          <p:nvSpPr>
            <p:cNvPr id="5" name="TextBox 5"/>
            <p:cNvSpPr txBox="1"/>
            <p:nvPr/>
          </p:nvSpPr>
          <p:spPr>
            <a:xfrm>
              <a:off x="0" y="0"/>
              <a:ext cx="5595058" cy="561975"/>
            </a:xfrm>
            <a:prstGeom prst="rect">
              <a:avLst/>
            </a:prstGeom>
          </p:spPr>
          <p:txBody>
            <a:bodyPr lIns="0" tIns="0" rIns="0" bIns="0" rtlCol="0" anchor="t">
              <a:spAutoFit/>
            </a:bodyPr>
            <a:lstStyle/>
            <a:p>
              <a:pPr>
                <a:lnSpc>
                  <a:spcPts val="3360"/>
                </a:lnSpc>
              </a:pPr>
              <a:r>
                <a:rPr lang="en-US" sz="2800">
                  <a:solidFill>
                    <a:srgbClr val="97BCC7"/>
                  </a:solidFill>
                  <a:latin typeface="Montserrat Classic Bold"/>
                </a:rPr>
                <a:t>Topic Highlights</a:t>
              </a:r>
            </a:p>
          </p:txBody>
        </p:sp>
        <p:sp>
          <p:nvSpPr>
            <p:cNvPr id="6" name="TextBox 6"/>
            <p:cNvSpPr txBox="1"/>
            <p:nvPr/>
          </p:nvSpPr>
          <p:spPr>
            <a:xfrm>
              <a:off x="0" y="928158"/>
              <a:ext cx="5595058" cy="3623310"/>
            </a:xfrm>
            <a:prstGeom prst="rect">
              <a:avLst/>
            </a:prstGeom>
          </p:spPr>
          <p:txBody>
            <a:bodyPr lIns="0" tIns="0" rIns="0" bIns="0" rtlCol="0" anchor="t">
              <a:spAutoFit/>
            </a:bodyPr>
            <a:lstStyle/>
            <a:p>
              <a:pPr marL="388620" lvl="1" indent="-194310">
                <a:lnSpc>
                  <a:spcPts val="2700"/>
                </a:lnSpc>
                <a:buFont typeface="Arial"/>
                <a:buChar char="•"/>
              </a:pPr>
              <a:r>
                <a:rPr lang="en-US" sz="1800" spc="18">
                  <a:solidFill>
                    <a:srgbClr val="F8FBFD"/>
                  </a:solidFill>
                  <a:latin typeface="Montserrat Light"/>
                </a:rPr>
                <a:t>Business Understanding</a:t>
              </a:r>
            </a:p>
            <a:p>
              <a:pPr marL="388620" lvl="1" indent="-194310">
                <a:lnSpc>
                  <a:spcPts val="2700"/>
                </a:lnSpc>
                <a:buFont typeface="Arial"/>
                <a:buChar char="•"/>
              </a:pPr>
              <a:r>
                <a:rPr lang="en-US" sz="1800" spc="18">
                  <a:solidFill>
                    <a:srgbClr val="F8FBFD"/>
                  </a:solidFill>
                  <a:latin typeface="Montserrat Light"/>
                </a:rPr>
                <a:t>Data Understanding</a:t>
              </a:r>
            </a:p>
            <a:p>
              <a:pPr marL="388620" lvl="1" indent="-194310">
                <a:lnSpc>
                  <a:spcPts val="2700"/>
                </a:lnSpc>
                <a:buFont typeface="Arial"/>
                <a:buChar char="•"/>
              </a:pPr>
              <a:r>
                <a:rPr lang="en-US" sz="1800" spc="18">
                  <a:solidFill>
                    <a:srgbClr val="F8FBFD"/>
                  </a:solidFill>
                  <a:latin typeface="Montserrat Light"/>
                </a:rPr>
                <a:t>Data Preparation</a:t>
              </a:r>
            </a:p>
            <a:p>
              <a:pPr marL="388620" lvl="1" indent="-194310">
                <a:lnSpc>
                  <a:spcPts val="2700"/>
                </a:lnSpc>
                <a:buFont typeface="Arial"/>
                <a:buChar char="•"/>
              </a:pPr>
              <a:r>
                <a:rPr lang="en-US" sz="1800" spc="18">
                  <a:solidFill>
                    <a:srgbClr val="F8FBFD"/>
                  </a:solidFill>
                  <a:latin typeface="Montserrat Light"/>
                </a:rPr>
                <a:t>Data Modeling</a:t>
              </a:r>
            </a:p>
            <a:p>
              <a:pPr marL="388620" lvl="1" indent="-194310">
                <a:lnSpc>
                  <a:spcPts val="2700"/>
                </a:lnSpc>
                <a:buFont typeface="Arial"/>
                <a:buChar char="•"/>
              </a:pPr>
              <a:r>
                <a:rPr lang="en-US" sz="1800" spc="18">
                  <a:solidFill>
                    <a:srgbClr val="F8FBFD"/>
                  </a:solidFill>
                  <a:latin typeface="Montserrat Light"/>
                </a:rPr>
                <a:t>Evaluation</a:t>
              </a:r>
            </a:p>
            <a:p>
              <a:pPr marL="388620" lvl="1" indent="-194310">
                <a:lnSpc>
                  <a:spcPts val="2700"/>
                </a:lnSpc>
                <a:buFont typeface="Arial"/>
                <a:buChar char="•"/>
              </a:pPr>
              <a:r>
                <a:rPr lang="en-US" sz="1800" spc="18">
                  <a:solidFill>
                    <a:srgbClr val="F8FBFD"/>
                  </a:solidFill>
                  <a:latin typeface="Montserrat Light"/>
                </a:rPr>
                <a:t>Deployment</a:t>
              </a:r>
            </a:p>
            <a:p>
              <a:pPr marL="388620" lvl="1" indent="-194310">
                <a:lnSpc>
                  <a:spcPts val="2700"/>
                </a:lnSpc>
                <a:buFont typeface="Arial"/>
                <a:buChar char="•"/>
              </a:pPr>
              <a:r>
                <a:rPr lang="en-US" sz="1800" spc="18">
                  <a:solidFill>
                    <a:srgbClr val="F8FBFD"/>
                  </a:solidFill>
                  <a:latin typeface="Montserrat Light"/>
                </a:rPr>
                <a:t>Conclusion &amp; Outlook</a:t>
              </a:r>
            </a:p>
            <a:p>
              <a:pPr>
                <a:lnSpc>
                  <a:spcPts val="2700"/>
                </a:lnSpc>
              </a:pPr>
              <a:endParaRPr lang="en-US" sz="1800" spc="18">
                <a:solidFill>
                  <a:srgbClr val="F8FBFD"/>
                </a:solidFill>
                <a:latin typeface="Montserrat Light"/>
              </a:endParaRPr>
            </a:p>
          </p:txBody>
        </p:sp>
      </p:grpSp>
      <p:sp>
        <p:nvSpPr>
          <p:cNvPr id="7" name="AutoShape 7"/>
          <p:cNvSpPr/>
          <p:nvPr/>
        </p:nvSpPr>
        <p:spPr>
          <a:xfrm rot="-2700000">
            <a:off x="6642366" y="5582273"/>
            <a:ext cx="4312388" cy="3238550"/>
          </a:xfrm>
          <a:prstGeom prst="rect">
            <a:avLst/>
          </a:prstGeom>
          <a:solidFill>
            <a:srgbClr val="97BCC7"/>
          </a:solidFill>
        </p:spPr>
        <p:txBody>
          <a:bodyPr/>
          <a:lstStyle/>
          <a:p>
            <a:endParaRPr lang="ru-RU"/>
          </a:p>
        </p:txBody>
      </p:sp>
      <p:sp>
        <p:nvSpPr>
          <p:cNvPr id="8" name="AutoShape 8"/>
          <p:cNvSpPr/>
          <p:nvPr/>
        </p:nvSpPr>
        <p:spPr>
          <a:xfrm rot="-2700000">
            <a:off x="3256313" y="-563782"/>
            <a:ext cx="30601" cy="3885129"/>
          </a:xfrm>
          <a:prstGeom prst="rect">
            <a:avLst/>
          </a:prstGeom>
          <a:solidFill>
            <a:srgbClr val="F8FBFD"/>
          </a:solidFill>
        </p:spPr>
        <p:txBody>
          <a:bodyPr/>
          <a:lstStyle/>
          <a:p>
            <a:endParaRPr lang="ru-RU"/>
          </a:p>
        </p:txBody>
      </p:sp>
      <p:sp>
        <p:nvSpPr>
          <p:cNvPr id="9" name="Freeform 9"/>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804595" y="-2794894"/>
            <a:ext cx="3554939" cy="3554243"/>
          </a:xfrm>
          <a:prstGeom prst="rect">
            <a:avLst/>
          </a:prstGeom>
          <a:solidFill>
            <a:srgbClr val="97BCC7"/>
          </a:solidFill>
        </p:spPr>
        <p:txBody>
          <a:bodyPr/>
          <a:lstStyle/>
          <a:p>
            <a:endParaRPr lang="ru-RU"/>
          </a:p>
        </p:txBody>
      </p:sp>
      <p:sp>
        <p:nvSpPr>
          <p:cNvPr id="3" name="AutoShape 3"/>
          <p:cNvSpPr/>
          <p:nvPr/>
        </p:nvSpPr>
        <p:spPr>
          <a:xfrm rot="-2700000">
            <a:off x="8376855" y="317568"/>
            <a:ext cx="3554939" cy="26798"/>
          </a:xfrm>
          <a:prstGeom prst="rect">
            <a:avLst/>
          </a:prstGeom>
          <a:solidFill>
            <a:srgbClr val="F8FBFD"/>
          </a:solidFill>
        </p:spPr>
        <p:txBody>
          <a:bodyPr/>
          <a:lstStyle/>
          <a:p>
            <a:endParaRPr lang="ru-RU"/>
          </a:p>
        </p:txBody>
      </p:sp>
      <p:sp>
        <p:nvSpPr>
          <p:cNvPr id="4" name="TextBox 4"/>
          <p:cNvSpPr txBox="1"/>
          <p:nvPr/>
        </p:nvSpPr>
        <p:spPr>
          <a:xfrm>
            <a:off x="163210" y="669329"/>
            <a:ext cx="8155284" cy="1300162"/>
          </a:xfrm>
          <a:prstGeom prst="rect">
            <a:avLst/>
          </a:prstGeom>
        </p:spPr>
        <p:txBody>
          <a:bodyPr lIns="0" tIns="0" rIns="0" bIns="0" rtlCol="0" anchor="t">
            <a:spAutoFit/>
          </a:bodyPr>
          <a:lstStyle/>
          <a:p>
            <a:pPr>
              <a:lnSpc>
                <a:spcPts val="5160"/>
              </a:lnSpc>
            </a:pPr>
            <a:r>
              <a:rPr lang="en-US" sz="4300" spc="-42" dirty="0">
                <a:solidFill>
                  <a:srgbClr val="F8FBFD"/>
                </a:solidFill>
                <a:latin typeface="Montserrat Classic Bold"/>
              </a:rPr>
              <a:t>LSTM - Model and hyperparameter tuning</a:t>
            </a:r>
          </a:p>
        </p:txBody>
      </p:sp>
      <p:sp>
        <p:nvSpPr>
          <p:cNvPr id="5" name="TextBox 5"/>
          <p:cNvSpPr txBox="1"/>
          <p:nvPr/>
        </p:nvSpPr>
        <p:spPr>
          <a:xfrm>
            <a:off x="163210" y="2010489"/>
            <a:ext cx="3842441" cy="346869"/>
          </a:xfrm>
          <a:prstGeom prst="rect">
            <a:avLst/>
          </a:prstGeom>
        </p:spPr>
        <p:txBody>
          <a:bodyPr lIns="0" tIns="0" rIns="0" bIns="0" rtlCol="0" anchor="t">
            <a:spAutoFit/>
          </a:bodyPr>
          <a:lstStyle/>
          <a:p>
            <a:pPr>
              <a:lnSpc>
                <a:spcPts val="2800"/>
              </a:lnSpc>
            </a:pPr>
            <a:r>
              <a:rPr lang="en-US" sz="2000" spc="140" dirty="0">
                <a:solidFill>
                  <a:srgbClr val="97BCC7"/>
                </a:solidFill>
                <a:latin typeface="Montserrat Classic"/>
              </a:rPr>
              <a:t>DEFAULT MODEL:</a:t>
            </a:r>
          </a:p>
        </p:txBody>
      </p:sp>
      <p:sp>
        <p:nvSpPr>
          <p:cNvPr id="6" name="TextBox 6"/>
          <p:cNvSpPr txBox="1"/>
          <p:nvPr/>
        </p:nvSpPr>
        <p:spPr>
          <a:xfrm>
            <a:off x="163210" y="2440131"/>
            <a:ext cx="6232493" cy="2927985"/>
          </a:xfrm>
          <a:prstGeom prst="rect">
            <a:avLst/>
          </a:prstGeom>
        </p:spPr>
        <p:txBody>
          <a:bodyPr lIns="0" tIns="0" rIns="0" bIns="0" rtlCol="0" anchor="t">
            <a:spAutoFit/>
          </a:bodyPr>
          <a:lstStyle/>
          <a:p>
            <a:pPr marL="302261" lvl="1" indent="-151130">
              <a:lnSpc>
                <a:spcPts val="2100"/>
              </a:lnSpc>
              <a:buFont typeface="Arial"/>
              <a:buChar char="•"/>
            </a:pPr>
            <a:r>
              <a:rPr lang="en-US" sz="1400" spc="14">
                <a:solidFill>
                  <a:srgbClr val="F8FBFD"/>
                </a:solidFill>
                <a:latin typeface="Montserrat Light"/>
              </a:rPr>
              <a:t>Train Data: using features of previous 15 months to predict feature of next month</a:t>
            </a:r>
          </a:p>
          <a:p>
            <a:pPr marL="302261" lvl="1" indent="-151130">
              <a:lnSpc>
                <a:spcPts val="2100"/>
              </a:lnSpc>
              <a:buFont typeface="Arial"/>
              <a:buChar char="•"/>
            </a:pPr>
            <a:r>
              <a:rPr lang="en-US" sz="1400" spc="14">
                <a:solidFill>
                  <a:srgbClr val="F8FBFD"/>
                </a:solidFill>
                <a:latin typeface="Montserrat Light"/>
              </a:rPr>
              <a:t>Features: choosing best 8 features from correlation between features and demand</a:t>
            </a:r>
          </a:p>
          <a:p>
            <a:pPr marL="302261" lvl="1" indent="-151130">
              <a:lnSpc>
                <a:spcPts val="2100"/>
              </a:lnSpc>
              <a:buFont typeface="Arial"/>
              <a:buChar char="•"/>
            </a:pPr>
            <a:r>
              <a:rPr lang="en-US" sz="1400" spc="14">
                <a:solidFill>
                  <a:srgbClr val="F8FBFD"/>
                </a:solidFill>
                <a:latin typeface="Montserrat Light"/>
              </a:rPr>
              <a:t>Error indicator: SMAPE</a:t>
            </a:r>
          </a:p>
          <a:p>
            <a:pPr marL="302261" lvl="1" indent="-151130">
              <a:lnSpc>
                <a:spcPts val="2100"/>
              </a:lnSpc>
              <a:buFont typeface="Arial"/>
              <a:buChar char="•"/>
            </a:pPr>
            <a:r>
              <a:rPr lang="en-US" sz="1400" spc="14">
                <a:solidFill>
                  <a:srgbClr val="F8FBFD"/>
                </a:solidFill>
                <a:latin typeface="Montserrat Light"/>
              </a:rPr>
              <a:t>Implement Sequential model from keras package and add 2 LSTM layers of 50 memory units with 0.2 dropout rate and 1 Dense layer, setting output as 8 features</a:t>
            </a:r>
          </a:p>
          <a:p>
            <a:pPr marL="302261" lvl="1" indent="-151130">
              <a:lnSpc>
                <a:spcPts val="2100"/>
              </a:lnSpc>
              <a:buFont typeface="Arial"/>
              <a:buChar char="•"/>
            </a:pPr>
            <a:r>
              <a:rPr lang="en-US" sz="1400" spc="14">
                <a:solidFill>
                  <a:srgbClr val="F8FBFD"/>
                </a:solidFill>
                <a:latin typeface="Montserrat Light"/>
              </a:rPr>
              <a:t>Prediction: After generating an output, put it to the bottom of historical data and use it as input</a:t>
            </a:r>
          </a:p>
          <a:p>
            <a:pPr>
              <a:lnSpc>
                <a:spcPts val="2100"/>
              </a:lnSpc>
            </a:pPr>
            <a:endParaRPr lang="en-US" sz="1400" spc="14">
              <a:solidFill>
                <a:srgbClr val="F8FBFD"/>
              </a:solidFill>
              <a:latin typeface="Montserrat Light"/>
            </a:endParaRPr>
          </a:p>
        </p:txBody>
      </p:sp>
      <p:sp>
        <p:nvSpPr>
          <p:cNvPr id="7" name="TextBox 7"/>
          <p:cNvSpPr txBox="1"/>
          <p:nvPr/>
        </p:nvSpPr>
        <p:spPr>
          <a:xfrm>
            <a:off x="163210" y="5606415"/>
            <a:ext cx="4770610" cy="1861185"/>
          </a:xfrm>
          <a:prstGeom prst="rect">
            <a:avLst/>
          </a:prstGeom>
        </p:spPr>
        <p:txBody>
          <a:bodyPr lIns="0" tIns="0" rIns="0" bIns="0" rtlCol="0" anchor="t">
            <a:spAutoFit/>
          </a:bodyPr>
          <a:lstStyle/>
          <a:p>
            <a:pPr marL="302262" lvl="1" indent="-151131">
              <a:lnSpc>
                <a:spcPts val="2100"/>
              </a:lnSpc>
              <a:buFont typeface="Arial"/>
              <a:buChar char="•"/>
            </a:pPr>
            <a:r>
              <a:rPr lang="en-US" sz="1400" spc="14">
                <a:solidFill>
                  <a:srgbClr val="F8FBFD"/>
                </a:solidFill>
                <a:latin typeface="Montserrat Light"/>
              </a:rPr>
              <a:t>Train Data: same as default model</a:t>
            </a:r>
          </a:p>
          <a:p>
            <a:pPr marL="302262" lvl="1" indent="-151131">
              <a:lnSpc>
                <a:spcPts val="2100"/>
              </a:lnSpc>
              <a:buFont typeface="Arial"/>
              <a:buChar char="•"/>
            </a:pPr>
            <a:r>
              <a:rPr lang="en-US" sz="1400" spc="14">
                <a:solidFill>
                  <a:srgbClr val="F8FBFD"/>
                </a:solidFill>
                <a:latin typeface="Montserrat Light"/>
              </a:rPr>
              <a:t>Features: same as default model</a:t>
            </a:r>
          </a:p>
          <a:p>
            <a:pPr marL="302262" lvl="1" indent="-151131">
              <a:lnSpc>
                <a:spcPts val="2100"/>
              </a:lnSpc>
              <a:buFont typeface="Arial"/>
              <a:buChar char="•"/>
            </a:pPr>
            <a:r>
              <a:rPr lang="en-US" sz="1400" spc="14">
                <a:solidFill>
                  <a:srgbClr val="F8FBFD"/>
                </a:solidFill>
                <a:latin typeface="Montserrat Light"/>
              </a:rPr>
              <a:t>Error indicator: SMAPE</a:t>
            </a:r>
          </a:p>
          <a:p>
            <a:pPr marL="302262" lvl="1" indent="-151131">
              <a:lnSpc>
                <a:spcPts val="2100"/>
              </a:lnSpc>
              <a:buFont typeface="Arial"/>
              <a:buChar char="•"/>
            </a:pPr>
            <a:r>
              <a:rPr lang="en-US" sz="1400" spc="14">
                <a:solidFill>
                  <a:srgbClr val="F8FBFD"/>
                </a:solidFill>
                <a:latin typeface="Montserrat Light"/>
              </a:rPr>
              <a:t>Testing the combination of memory units, batch_size, dropout rate and find the best set for the model</a:t>
            </a:r>
          </a:p>
          <a:p>
            <a:pPr>
              <a:lnSpc>
                <a:spcPts val="2100"/>
              </a:lnSpc>
            </a:pPr>
            <a:endParaRPr lang="en-US" sz="1400" spc="14">
              <a:solidFill>
                <a:srgbClr val="F8FBFD"/>
              </a:solidFill>
              <a:latin typeface="Montserrat Light"/>
            </a:endParaRPr>
          </a:p>
        </p:txBody>
      </p:sp>
      <p:sp>
        <p:nvSpPr>
          <p:cNvPr id="8" name="TextBox 8"/>
          <p:cNvSpPr txBox="1"/>
          <p:nvPr/>
        </p:nvSpPr>
        <p:spPr>
          <a:xfrm>
            <a:off x="163210" y="5184401"/>
            <a:ext cx="5348814" cy="346869"/>
          </a:xfrm>
          <a:prstGeom prst="rect">
            <a:avLst/>
          </a:prstGeom>
        </p:spPr>
        <p:txBody>
          <a:bodyPr lIns="0" tIns="0" rIns="0" bIns="0" rtlCol="0" anchor="t">
            <a:spAutoFit/>
          </a:bodyPr>
          <a:lstStyle/>
          <a:p>
            <a:pPr>
              <a:lnSpc>
                <a:spcPts val="2800"/>
              </a:lnSpc>
            </a:pPr>
            <a:r>
              <a:rPr lang="en-US" sz="2000" spc="140">
                <a:solidFill>
                  <a:srgbClr val="97BCC7"/>
                </a:solidFill>
                <a:latin typeface="Montserrat Classic"/>
              </a:rPr>
              <a:t>HYPERPARAMETER TUNING</a:t>
            </a:r>
          </a:p>
        </p:txBody>
      </p:sp>
      <p:sp>
        <p:nvSpPr>
          <p:cNvPr id="9" name="Freeform 9"/>
          <p:cNvSpPr/>
          <p:nvPr/>
        </p:nvSpPr>
        <p:spPr>
          <a:xfrm>
            <a:off x="6799046" y="3657600"/>
            <a:ext cx="2417883" cy="3467546"/>
          </a:xfrm>
          <a:custGeom>
            <a:avLst/>
            <a:gdLst/>
            <a:ahLst/>
            <a:cxnLst/>
            <a:rect l="l" t="t" r="r" b="b"/>
            <a:pathLst>
              <a:path w="2417883" h="3467546">
                <a:moveTo>
                  <a:pt x="0" y="0"/>
                </a:moveTo>
                <a:lnTo>
                  <a:pt x="2417882" y="0"/>
                </a:lnTo>
                <a:lnTo>
                  <a:pt x="2417882" y="3467546"/>
                </a:lnTo>
                <a:lnTo>
                  <a:pt x="0" y="3467546"/>
                </a:lnTo>
                <a:lnTo>
                  <a:pt x="0" y="0"/>
                </a:lnTo>
                <a:close/>
              </a:path>
            </a:pathLst>
          </a:custGeom>
          <a:blipFill>
            <a:blip r:embed="rId2"/>
            <a:stretch>
              <a:fillRect/>
            </a:stretch>
          </a:blipFill>
        </p:spPr>
        <p:txBody>
          <a:bodyPr/>
          <a:lstStyle/>
          <a:p>
            <a:endParaRPr lang="ru-RU"/>
          </a:p>
        </p:txBody>
      </p:sp>
      <p:sp>
        <p:nvSpPr>
          <p:cNvPr id="10" name="Freeform 10"/>
          <p:cNvSpPr/>
          <p:nvPr/>
        </p:nvSpPr>
        <p:spPr>
          <a:xfrm>
            <a:off x="6533067" y="1927841"/>
            <a:ext cx="2949840" cy="1622427"/>
          </a:xfrm>
          <a:custGeom>
            <a:avLst/>
            <a:gdLst/>
            <a:ahLst/>
            <a:cxnLst/>
            <a:rect l="l" t="t" r="r" b="b"/>
            <a:pathLst>
              <a:path w="2949840" h="1622427">
                <a:moveTo>
                  <a:pt x="0" y="0"/>
                </a:moveTo>
                <a:lnTo>
                  <a:pt x="2949840" y="0"/>
                </a:lnTo>
                <a:lnTo>
                  <a:pt x="2949840" y="1622427"/>
                </a:lnTo>
                <a:lnTo>
                  <a:pt x="0" y="1622427"/>
                </a:lnTo>
                <a:lnTo>
                  <a:pt x="0" y="0"/>
                </a:lnTo>
                <a:close/>
              </a:path>
            </a:pathLst>
          </a:custGeom>
          <a:blipFill>
            <a:blip r:embed="rId3"/>
            <a:stretch>
              <a:fillRect/>
            </a:stretch>
          </a:blipFill>
        </p:spPr>
        <p:txBody>
          <a:bodyPr/>
          <a:lstStyle/>
          <a:p>
            <a:endParaRPr lang="ru-RU"/>
          </a:p>
        </p:txBody>
      </p:sp>
      <p:graphicFrame>
        <p:nvGraphicFramePr>
          <p:cNvPr id="11" name="Table 11"/>
          <p:cNvGraphicFramePr>
            <a:graphicFrameLocks noGrp="1"/>
          </p:cNvGraphicFramePr>
          <p:nvPr/>
        </p:nvGraphicFramePr>
        <p:xfrm>
          <a:off x="682528" y="202274"/>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2" name="Freeform 12"/>
          <p:cNvSpPr/>
          <p:nvPr/>
        </p:nvSpPr>
        <p:spPr>
          <a:xfrm>
            <a:off x="8148600" y="543670"/>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7178522" y="-1076302"/>
            <a:ext cx="1816139" cy="1815784"/>
          </a:xfrm>
          <a:prstGeom prst="rect">
            <a:avLst/>
          </a:prstGeom>
          <a:solidFill>
            <a:srgbClr val="97BCC7"/>
          </a:solidFill>
        </p:spPr>
        <p:txBody>
          <a:bodyPr/>
          <a:lstStyle/>
          <a:p>
            <a:endParaRPr lang="ru-RU"/>
          </a:p>
        </p:txBody>
      </p:sp>
      <p:sp>
        <p:nvSpPr>
          <p:cNvPr id="3" name="AutoShape 3"/>
          <p:cNvSpPr/>
          <p:nvPr/>
        </p:nvSpPr>
        <p:spPr>
          <a:xfrm rot="-2700000">
            <a:off x="-684968" y="4076789"/>
            <a:ext cx="4215873" cy="5693313"/>
          </a:xfrm>
          <a:prstGeom prst="rect">
            <a:avLst/>
          </a:prstGeom>
          <a:solidFill>
            <a:srgbClr val="97BCC7"/>
          </a:solidFill>
        </p:spPr>
        <p:txBody>
          <a:bodyPr/>
          <a:lstStyle/>
          <a:p>
            <a:endParaRPr lang="ru-RU"/>
          </a:p>
        </p:txBody>
      </p:sp>
      <p:graphicFrame>
        <p:nvGraphicFramePr>
          <p:cNvPr id="4" name="Table 4"/>
          <p:cNvGraphicFramePr>
            <a:graphicFrameLocks noGrp="1"/>
          </p:cNvGraphicFramePr>
          <p:nvPr/>
        </p:nvGraphicFramePr>
        <p:xfrm>
          <a:off x="346714" y="167723"/>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190633" y="1305726"/>
            <a:ext cx="5329986" cy="2820051"/>
            <a:chOff x="0" y="0"/>
            <a:chExt cx="1974069" cy="1044463"/>
          </a:xfrm>
        </p:grpSpPr>
        <p:sp>
          <p:nvSpPr>
            <p:cNvPr id="6" name="Freeform 6"/>
            <p:cNvSpPr/>
            <p:nvPr/>
          </p:nvSpPr>
          <p:spPr>
            <a:xfrm>
              <a:off x="0" y="0"/>
              <a:ext cx="1974069" cy="1044463"/>
            </a:xfrm>
            <a:custGeom>
              <a:avLst/>
              <a:gdLst/>
              <a:ahLst/>
              <a:cxnLst/>
              <a:rect l="l" t="t" r="r" b="b"/>
              <a:pathLst>
                <a:path w="1974069" h="1044463">
                  <a:moveTo>
                    <a:pt x="52291" y="0"/>
                  </a:moveTo>
                  <a:lnTo>
                    <a:pt x="1921778" y="0"/>
                  </a:lnTo>
                  <a:cubicBezTo>
                    <a:pt x="1950658" y="0"/>
                    <a:pt x="1974069" y="23411"/>
                    <a:pt x="1974069" y="52291"/>
                  </a:cubicBezTo>
                  <a:lnTo>
                    <a:pt x="1974069" y="992173"/>
                  </a:lnTo>
                  <a:cubicBezTo>
                    <a:pt x="1974069" y="1006041"/>
                    <a:pt x="1968560" y="1019341"/>
                    <a:pt x="1958754" y="1029148"/>
                  </a:cubicBezTo>
                  <a:cubicBezTo>
                    <a:pt x="1948947" y="1038954"/>
                    <a:pt x="1935647" y="1044463"/>
                    <a:pt x="1921778" y="1044463"/>
                  </a:cubicBezTo>
                  <a:lnTo>
                    <a:pt x="52291" y="1044463"/>
                  </a:lnTo>
                  <a:cubicBezTo>
                    <a:pt x="23411" y="1044463"/>
                    <a:pt x="0" y="1021052"/>
                    <a:pt x="0" y="992173"/>
                  </a:cubicBezTo>
                  <a:lnTo>
                    <a:pt x="0" y="52291"/>
                  </a:lnTo>
                  <a:cubicBezTo>
                    <a:pt x="0" y="23411"/>
                    <a:pt x="23411" y="0"/>
                    <a:pt x="52291" y="0"/>
                  </a:cubicBezTo>
                  <a:close/>
                </a:path>
              </a:pathLst>
            </a:custGeom>
            <a:solidFill>
              <a:srgbClr val="003359"/>
            </a:solidFill>
          </p:spPr>
          <p:txBody>
            <a:bodyPr/>
            <a:lstStyle/>
            <a:p>
              <a:endParaRPr lang="ru-RU"/>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8" name="Freeform 8"/>
          <p:cNvSpPr/>
          <p:nvPr/>
        </p:nvSpPr>
        <p:spPr>
          <a:xfrm>
            <a:off x="449981" y="1503404"/>
            <a:ext cx="4811290" cy="2405645"/>
          </a:xfrm>
          <a:custGeom>
            <a:avLst/>
            <a:gdLst/>
            <a:ahLst/>
            <a:cxnLst/>
            <a:rect l="l" t="t" r="r" b="b"/>
            <a:pathLst>
              <a:path w="4811290" h="2405645">
                <a:moveTo>
                  <a:pt x="0" y="0"/>
                </a:moveTo>
                <a:lnTo>
                  <a:pt x="4811290" y="0"/>
                </a:lnTo>
                <a:lnTo>
                  <a:pt x="4811290" y="2405645"/>
                </a:lnTo>
                <a:lnTo>
                  <a:pt x="0" y="2405645"/>
                </a:lnTo>
                <a:lnTo>
                  <a:pt x="0" y="0"/>
                </a:lnTo>
                <a:close/>
              </a:path>
            </a:pathLst>
          </a:custGeom>
          <a:blipFill>
            <a:blip r:embed="rId2"/>
            <a:stretch>
              <a:fillRect/>
            </a:stretch>
          </a:blipFill>
        </p:spPr>
        <p:txBody>
          <a:bodyPr/>
          <a:lstStyle/>
          <a:p>
            <a:endParaRPr lang="ru-RU"/>
          </a:p>
        </p:txBody>
      </p:sp>
      <p:grpSp>
        <p:nvGrpSpPr>
          <p:cNvPr id="9" name="Group 9"/>
          <p:cNvGrpSpPr/>
          <p:nvPr/>
        </p:nvGrpSpPr>
        <p:grpSpPr>
          <a:xfrm>
            <a:off x="2855626" y="4106727"/>
            <a:ext cx="6560896" cy="3160848"/>
            <a:chOff x="0" y="0"/>
            <a:chExt cx="2429962" cy="1170684"/>
          </a:xfrm>
        </p:grpSpPr>
        <p:sp>
          <p:nvSpPr>
            <p:cNvPr id="10" name="Freeform 10"/>
            <p:cNvSpPr/>
            <p:nvPr/>
          </p:nvSpPr>
          <p:spPr>
            <a:xfrm>
              <a:off x="0" y="0"/>
              <a:ext cx="2429962" cy="1170684"/>
            </a:xfrm>
            <a:custGeom>
              <a:avLst/>
              <a:gdLst/>
              <a:ahLst/>
              <a:cxnLst/>
              <a:rect l="l" t="t" r="r" b="b"/>
              <a:pathLst>
                <a:path w="2429962" h="1170684">
                  <a:moveTo>
                    <a:pt x="42480" y="0"/>
                  </a:moveTo>
                  <a:lnTo>
                    <a:pt x="2387481" y="0"/>
                  </a:lnTo>
                  <a:cubicBezTo>
                    <a:pt x="2398748" y="0"/>
                    <a:pt x="2409553" y="4476"/>
                    <a:pt x="2417519" y="12442"/>
                  </a:cubicBezTo>
                  <a:cubicBezTo>
                    <a:pt x="2425486" y="20409"/>
                    <a:pt x="2429962" y="31214"/>
                    <a:pt x="2429962" y="42480"/>
                  </a:cubicBezTo>
                  <a:lnTo>
                    <a:pt x="2429962" y="1128204"/>
                  </a:lnTo>
                  <a:cubicBezTo>
                    <a:pt x="2429962" y="1139470"/>
                    <a:pt x="2425486" y="1150276"/>
                    <a:pt x="2417519" y="1158242"/>
                  </a:cubicBezTo>
                  <a:cubicBezTo>
                    <a:pt x="2409553" y="1166209"/>
                    <a:pt x="2398748" y="1170684"/>
                    <a:pt x="2387481" y="1170684"/>
                  </a:cubicBezTo>
                  <a:lnTo>
                    <a:pt x="42480" y="1170684"/>
                  </a:lnTo>
                  <a:cubicBezTo>
                    <a:pt x="31214" y="1170684"/>
                    <a:pt x="20409" y="1166209"/>
                    <a:pt x="12442" y="1158242"/>
                  </a:cubicBezTo>
                  <a:cubicBezTo>
                    <a:pt x="4476" y="1150276"/>
                    <a:pt x="0" y="1139470"/>
                    <a:pt x="0" y="1128204"/>
                  </a:cubicBezTo>
                  <a:lnTo>
                    <a:pt x="0" y="42480"/>
                  </a:lnTo>
                  <a:cubicBezTo>
                    <a:pt x="0" y="31214"/>
                    <a:pt x="4476" y="20409"/>
                    <a:pt x="12442" y="12442"/>
                  </a:cubicBezTo>
                  <a:cubicBezTo>
                    <a:pt x="20409" y="4476"/>
                    <a:pt x="31214" y="0"/>
                    <a:pt x="42480" y="0"/>
                  </a:cubicBezTo>
                  <a:close/>
                </a:path>
              </a:pathLst>
            </a:custGeom>
            <a:solidFill>
              <a:srgbClr val="003359"/>
            </a:solidFill>
          </p:spPr>
          <p:txBody>
            <a:bodyPr/>
            <a:lstStyle/>
            <a:p>
              <a:endParaRPr lang="ru-RU"/>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2" name="Freeform 12"/>
          <p:cNvSpPr/>
          <p:nvPr/>
        </p:nvSpPr>
        <p:spPr>
          <a:xfrm>
            <a:off x="3179123" y="4221173"/>
            <a:ext cx="6052932" cy="2931956"/>
          </a:xfrm>
          <a:custGeom>
            <a:avLst/>
            <a:gdLst/>
            <a:ahLst/>
            <a:cxnLst/>
            <a:rect l="l" t="t" r="r" b="b"/>
            <a:pathLst>
              <a:path w="6052932" h="2931956">
                <a:moveTo>
                  <a:pt x="0" y="0"/>
                </a:moveTo>
                <a:lnTo>
                  <a:pt x="6052932" y="0"/>
                </a:lnTo>
                <a:lnTo>
                  <a:pt x="6052932" y="2931956"/>
                </a:lnTo>
                <a:lnTo>
                  <a:pt x="0" y="2931956"/>
                </a:lnTo>
                <a:lnTo>
                  <a:pt x="0" y="0"/>
                </a:lnTo>
                <a:close/>
              </a:path>
            </a:pathLst>
          </a:custGeom>
          <a:blipFill>
            <a:blip r:embed="rId3"/>
            <a:stretch>
              <a:fillRect t="-8103"/>
            </a:stretch>
          </a:blipFill>
        </p:spPr>
        <p:txBody>
          <a:bodyPr/>
          <a:lstStyle/>
          <a:p>
            <a:endParaRPr lang="ru-RU"/>
          </a:p>
        </p:txBody>
      </p:sp>
      <p:sp>
        <p:nvSpPr>
          <p:cNvPr id="13" name="TextBox 13"/>
          <p:cNvSpPr txBox="1"/>
          <p:nvPr/>
        </p:nvSpPr>
        <p:spPr>
          <a:xfrm>
            <a:off x="340363" y="669870"/>
            <a:ext cx="9076160" cy="500891"/>
          </a:xfrm>
          <a:prstGeom prst="rect">
            <a:avLst/>
          </a:prstGeom>
        </p:spPr>
        <p:txBody>
          <a:bodyPr lIns="0" tIns="0" rIns="0" bIns="0" rtlCol="0" anchor="t">
            <a:spAutoFit/>
          </a:bodyPr>
          <a:lstStyle/>
          <a:p>
            <a:pPr algn="l">
              <a:lnSpc>
                <a:spcPts val="4095"/>
              </a:lnSpc>
            </a:pPr>
            <a:r>
              <a:rPr lang="en-US" sz="3200">
                <a:solidFill>
                  <a:srgbClr val="003359"/>
                </a:solidFill>
                <a:latin typeface="Montserrat Classic"/>
              </a:rPr>
              <a:t>LSTM - Results</a:t>
            </a:r>
          </a:p>
        </p:txBody>
      </p:sp>
      <p:sp>
        <p:nvSpPr>
          <p:cNvPr id="14" name="Freeform 14"/>
          <p:cNvSpPr/>
          <p:nvPr/>
        </p:nvSpPr>
        <p:spPr>
          <a:xfrm>
            <a:off x="190633" y="6696545"/>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804595" y="-2794894"/>
            <a:ext cx="3554939" cy="3554243"/>
          </a:xfrm>
          <a:prstGeom prst="rect">
            <a:avLst/>
          </a:prstGeom>
          <a:solidFill>
            <a:srgbClr val="97BCC7"/>
          </a:solidFill>
        </p:spPr>
        <p:txBody>
          <a:bodyPr/>
          <a:lstStyle/>
          <a:p>
            <a:endParaRPr lang="ru-RU"/>
          </a:p>
        </p:txBody>
      </p:sp>
      <p:sp>
        <p:nvSpPr>
          <p:cNvPr id="3" name="AutoShape 3"/>
          <p:cNvSpPr/>
          <p:nvPr/>
        </p:nvSpPr>
        <p:spPr>
          <a:xfrm rot="-2700000">
            <a:off x="8376855" y="317568"/>
            <a:ext cx="3554939" cy="26798"/>
          </a:xfrm>
          <a:prstGeom prst="rect">
            <a:avLst/>
          </a:prstGeom>
          <a:solidFill>
            <a:srgbClr val="F8FBFD"/>
          </a:solidFill>
        </p:spPr>
        <p:txBody>
          <a:bodyPr/>
          <a:lstStyle/>
          <a:p>
            <a:endParaRPr lang="ru-RU"/>
          </a:p>
        </p:txBody>
      </p:sp>
      <p:sp>
        <p:nvSpPr>
          <p:cNvPr id="4" name="TextBox 4"/>
          <p:cNvSpPr txBox="1"/>
          <p:nvPr/>
        </p:nvSpPr>
        <p:spPr>
          <a:xfrm>
            <a:off x="163210" y="685800"/>
            <a:ext cx="9590390" cy="1273938"/>
          </a:xfrm>
          <a:prstGeom prst="rect">
            <a:avLst/>
          </a:prstGeom>
        </p:spPr>
        <p:txBody>
          <a:bodyPr wrap="square" lIns="0" tIns="0" rIns="0" bIns="0" rtlCol="0" anchor="t">
            <a:spAutoFit/>
          </a:bodyPr>
          <a:lstStyle/>
          <a:p>
            <a:pPr>
              <a:lnSpc>
                <a:spcPts val="5160"/>
              </a:lnSpc>
            </a:pPr>
            <a:r>
              <a:rPr lang="en-US" sz="4300" spc="-42" dirty="0">
                <a:solidFill>
                  <a:srgbClr val="F8FBFD"/>
                </a:solidFill>
                <a:latin typeface="Montserrat Classic Bold"/>
              </a:rPr>
              <a:t>Random Forest - concept and model</a:t>
            </a:r>
          </a:p>
        </p:txBody>
      </p:sp>
      <p:sp>
        <p:nvSpPr>
          <p:cNvPr id="5" name="TextBox 5"/>
          <p:cNvSpPr txBox="1"/>
          <p:nvPr/>
        </p:nvSpPr>
        <p:spPr>
          <a:xfrm>
            <a:off x="163210" y="1944582"/>
            <a:ext cx="3842441" cy="346869"/>
          </a:xfrm>
          <a:prstGeom prst="rect">
            <a:avLst/>
          </a:prstGeom>
        </p:spPr>
        <p:txBody>
          <a:bodyPr lIns="0" tIns="0" rIns="0" bIns="0" rtlCol="0" anchor="t">
            <a:spAutoFit/>
          </a:bodyPr>
          <a:lstStyle/>
          <a:p>
            <a:pPr>
              <a:lnSpc>
                <a:spcPts val="2800"/>
              </a:lnSpc>
            </a:pPr>
            <a:r>
              <a:rPr lang="en-US" sz="2000" spc="140">
                <a:solidFill>
                  <a:srgbClr val="97BCC7"/>
                </a:solidFill>
                <a:latin typeface="Montserrat Classic"/>
              </a:rPr>
              <a:t>WHAT IS RF?</a:t>
            </a:r>
          </a:p>
        </p:txBody>
      </p:sp>
      <p:sp>
        <p:nvSpPr>
          <p:cNvPr id="6" name="TextBox 6"/>
          <p:cNvSpPr txBox="1"/>
          <p:nvPr/>
        </p:nvSpPr>
        <p:spPr>
          <a:xfrm>
            <a:off x="113135" y="2436495"/>
            <a:ext cx="4767138" cy="2394585"/>
          </a:xfrm>
          <a:prstGeom prst="rect">
            <a:avLst/>
          </a:prstGeom>
        </p:spPr>
        <p:txBody>
          <a:bodyPr lIns="0" tIns="0" rIns="0" bIns="0" rtlCol="0" anchor="t">
            <a:spAutoFit/>
          </a:bodyPr>
          <a:lstStyle/>
          <a:p>
            <a:pPr marL="302261" lvl="1" indent="-151130">
              <a:lnSpc>
                <a:spcPts val="2100"/>
              </a:lnSpc>
              <a:buFont typeface="Arial"/>
              <a:buChar char="•"/>
            </a:pPr>
            <a:r>
              <a:rPr lang="en-US" sz="1400" spc="14">
                <a:solidFill>
                  <a:srgbClr val="F8FBFD"/>
                </a:solidFill>
                <a:latin typeface="Montserrat Light"/>
              </a:rPr>
              <a:t>Versatile machine learning algorithm used for both classification and regression tasks.</a:t>
            </a:r>
          </a:p>
          <a:p>
            <a:pPr marL="302261" lvl="1" indent="-151130">
              <a:lnSpc>
                <a:spcPts val="2100"/>
              </a:lnSpc>
              <a:buFont typeface="Arial"/>
              <a:buChar char="•"/>
            </a:pPr>
            <a:r>
              <a:rPr lang="en-US" sz="1400" spc="14">
                <a:solidFill>
                  <a:srgbClr val="F8FBFD"/>
                </a:solidFill>
                <a:latin typeface="Montserrat Light"/>
              </a:rPr>
              <a:t>combines multiple decision trees to make predictions.</a:t>
            </a:r>
          </a:p>
          <a:p>
            <a:pPr marL="302261" lvl="1" indent="-151130">
              <a:lnSpc>
                <a:spcPts val="2100"/>
              </a:lnSpc>
              <a:buFont typeface="Arial"/>
              <a:buChar char="•"/>
            </a:pPr>
            <a:r>
              <a:rPr lang="en-US" sz="1400" spc="14">
                <a:solidFill>
                  <a:srgbClr val="F8FBFD"/>
                </a:solidFill>
                <a:latin typeface="Montserrat Light"/>
              </a:rPr>
              <a:t>Each decision tree in the random forest is trained on a random subset of the training data and features.</a:t>
            </a:r>
          </a:p>
          <a:p>
            <a:pPr>
              <a:lnSpc>
                <a:spcPts val="2100"/>
              </a:lnSpc>
            </a:pPr>
            <a:endParaRPr lang="en-US" sz="1400" spc="14">
              <a:solidFill>
                <a:srgbClr val="F8FBFD"/>
              </a:solidFill>
              <a:latin typeface="Montserrat Light"/>
            </a:endParaRPr>
          </a:p>
          <a:p>
            <a:pPr>
              <a:lnSpc>
                <a:spcPts val="2100"/>
              </a:lnSpc>
            </a:pPr>
            <a:endParaRPr lang="en-US" sz="1400" spc="14">
              <a:solidFill>
                <a:srgbClr val="F8FBFD"/>
              </a:solidFill>
              <a:latin typeface="Montserrat Light"/>
            </a:endParaRPr>
          </a:p>
        </p:txBody>
      </p:sp>
      <p:sp>
        <p:nvSpPr>
          <p:cNvPr id="7" name="TextBox 7"/>
          <p:cNvSpPr txBox="1"/>
          <p:nvPr/>
        </p:nvSpPr>
        <p:spPr>
          <a:xfrm>
            <a:off x="109662" y="4850711"/>
            <a:ext cx="4770610" cy="2127885"/>
          </a:xfrm>
          <a:prstGeom prst="rect">
            <a:avLst/>
          </a:prstGeom>
        </p:spPr>
        <p:txBody>
          <a:bodyPr lIns="0" tIns="0" rIns="0" bIns="0" rtlCol="0" anchor="t">
            <a:spAutoFit/>
          </a:bodyPr>
          <a:lstStyle/>
          <a:p>
            <a:pPr marL="302262" lvl="1" indent="-151131">
              <a:lnSpc>
                <a:spcPts val="2100"/>
              </a:lnSpc>
              <a:buFont typeface="Arial"/>
              <a:buChar char="•"/>
            </a:pPr>
            <a:r>
              <a:rPr lang="en-US" sz="1400" spc="14">
                <a:solidFill>
                  <a:srgbClr val="F8FBFD"/>
                </a:solidFill>
                <a:latin typeface="Montserrat Light"/>
              </a:rPr>
              <a:t>Train Data: using features of previous 15 months to predict feature of next month</a:t>
            </a:r>
          </a:p>
          <a:p>
            <a:pPr marL="302262" lvl="1" indent="-151131">
              <a:lnSpc>
                <a:spcPts val="2100"/>
              </a:lnSpc>
              <a:buFont typeface="Arial"/>
              <a:buChar char="•"/>
            </a:pPr>
            <a:r>
              <a:rPr lang="en-US" sz="1400" spc="14">
                <a:solidFill>
                  <a:srgbClr val="F8FBFD"/>
                </a:solidFill>
                <a:latin typeface="Montserrat Light"/>
              </a:rPr>
              <a:t>Features: choosing best 8 features from correlation between features and demand</a:t>
            </a:r>
          </a:p>
          <a:p>
            <a:pPr marL="302262" lvl="1" indent="-151131">
              <a:lnSpc>
                <a:spcPts val="2100"/>
              </a:lnSpc>
              <a:buFont typeface="Arial"/>
              <a:buChar char="•"/>
            </a:pPr>
            <a:r>
              <a:rPr lang="en-US" sz="1400" spc="14">
                <a:solidFill>
                  <a:srgbClr val="F8FBFD"/>
                </a:solidFill>
                <a:latin typeface="Montserrat Light"/>
              </a:rPr>
              <a:t>Error indicator: SMAPE</a:t>
            </a:r>
          </a:p>
          <a:p>
            <a:pPr marL="302262" lvl="1" indent="-151131">
              <a:lnSpc>
                <a:spcPts val="2100"/>
              </a:lnSpc>
              <a:buFont typeface="Arial"/>
              <a:buChar char="•"/>
            </a:pPr>
            <a:r>
              <a:rPr lang="en-US" sz="1400" spc="14">
                <a:solidFill>
                  <a:srgbClr val="F8FBFD"/>
                </a:solidFill>
                <a:latin typeface="Montserrat Light"/>
              </a:rPr>
              <a:t>Implement RandomForestRegressor from sklearn.ensemble</a:t>
            </a:r>
          </a:p>
          <a:p>
            <a:pPr>
              <a:lnSpc>
                <a:spcPts val="2100"/>
              </a:lnSpc>
            </a:pPr>
            <a:endParaRPr lang="en-US" sz="1400" spc="14">
              <a:solidFill>
                <a:srgbClr val="F8FBFD"/>
              </a:solidFill>
              <a:latin typeface="Montserrat Light"/>
            </a:endParaRPr>
          </a:p>
        </p:txBody>
      </p:sp>
      <p:sp>
        <p:nvSpPr>
          <p:cNvPr id="8" name="TextBox 8"/>
          <p:cNvSpPr txBox="1"/>
          <p:nvPr/>
        </p:nvSpPr>
        <p:spPr>
          <a:xfrm>
            <a:off x="163210" y="4399067"/>
            <a:ext cx="5348814" cy="346869"/>
          </a:xfrm>
          <a:prstGeom prst="rect">
            <a:avLst/>
          </a:prstGeom>
        </p:spPr>
        <p:txBody>
          <a:bodyPr lIns="0" tIns="0" rIns="0" bIns="0" rtlCol="0" anchor="t">
            <a:spAutoFit/>
          </a:bodyPr>
          <a:lstStyle/>
          <a:p>
            <a:pPr>
              <a:lnSpc>
                <a:spcPts val="2800"/>
              </a:lnSpc>
            </a:pPr>
            <a:r>
              <a:rPr lang="en-US" sz="2000" spc="140">
                <a:solidFill>
                  <a:srgbClr val="97BCC7"/>
                </a:solidFill>
                <a:latin typeface="Montserrat Classic"/>
              </a:rPr>
              <a:t>DEFAULT MODEL:</a:t>
            </a:r>
          </a:p>
        </p:txBody>
      </p:sp>
      <p:graphicFrame>
        <p:nvGraphicFramePr>
          <p:cNvPr id="9" name="Table 9"/>
          <p:cNvGraphicFramePr>
            <a:graphicFrameLocks noGrp="1"/>
          </p:cNvGraphicFramePr>
          <p:nvPr/>
        </p:nvGraphicFramePr>
        <p:xfrm>
          <a:off x="682528" y="202274"/>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Freeform 10"/>
          <p:cNvSpPr/>
          <p:nvPr/>
        </p:nvSpPr>
        <p:spPr>
          <a:xfrm>
            <a:off x="4949728" y="2484120"/>
            <a:ext cx="4628597" cy="3471447"/>
          </a:xfrm>
          <a:custGeom>
            <a:avLst/>
            <a:gdLst/>
            <a:ahLst/>
            <a:cxnLst/>
            <a:rect l="l" t="t" r="r" b="b"/>
            <a:pathLst>
              <a:path w="4628597" h="3471447">
                <a:moveTo>
                  <a:pt x="0" y="0"/>
                </a:moveTo>
                <a:lnTo>
                  <a:pt x="4628598" y="0"/>
                </a:lnTo>
                <a:lnTo>
                  <a:pt x="4628598" y="3471448"/>
                </a:lnTo>
                <a:lnTo>
                  <a:pt x="0" y="3471448"/>
                </a:lnTo>
                <a:lnTo>
                  <a:pt x="0" y="0"/>
                </a:lnTo>
                <a:close/>
              </a:path>
            </a:pathLst>
          </a:custGeom>
          <a:blipFill>
            <a:blip r:embed="rId2"/>
            <a:stretch>
              <a:fillRect/>
            </a:stretch>
          </a:blipFill>
        </p:spPr>
        <p:txBody>
          <a:bodyPr/>
          <a:lstStyle/>
          <a:p>
            <a:endParaRPr lang="ru-RU"/>
          </a:p>
        </p:txBody>
      </p:sp>
      <p:sp>
        <p:nvSpPr>
          <p:cNvPr id="11" name="TextBox 11"/>
          <p:cNvSpPr txBox="1"/>
          <p:nvPr/>
        </p:nvSpPr>
        <p:spPr>
          <a:xfrm>
            <a:off x="5712558" y="6003193"/>
            <a:ext cx="5211871" cy="449579"/>
          </a:xfrm>
          <a:prstGeom prst="rect">
            <a:avLst/>
          </a:prstGeom>
        </p:spPr>
        <p:txBody>
          <a:bodyPr lIns="0" tIns="0" rIns="0" bIns="0" rtlCol="0" anchor="t">
            <a:spAutoFit/>
          </a:bodyPr>
          <a:lstStyle/>
          <a:p>
            <a:pPr>
              <a:lnSpc>
                <a:spcPts val="1500"/>
              </a:lnSpc>
            </a:pPr>
            <a:r>
              <a:rPr lang="en-US" sz="1000" spc="10">
                <a:solidFill>
                  <a:srgbClr val="F8FBFD"/>
                </a:solidFill>
                <a:latin typeface="Montserrat Light"/>
              </a:rPr>
              <a:t> Sou﻿rce: </a:t>
            </a:r>
            <a:r>
              <a:rPr lang="en-US" sz="1000" u="sng" spc="10">
                <a:solidFill>
                  <a:srgbClr val="F8FBFD"/>
                </a:solidFill>
                <a:latin typeface="Montserrat Light"/>
                <a:hlinkClick r:id="rId3" tooltip="https://commons.wikimedia.org/w/index.php?curid=68995764"/>
              </a:rPr>
              <a:t>RandomForestRegressor from sklearn.ensemble</a:t>
            </a:r>
          </a:p>
          <a:p>
            <a:pPr>
              <a:lnSpc>
                <a:spcPts val="2100"/>
              </a:lnSpc>
            </a:pPr>
            <a:endParaRPr lang="en-US" sz="1000" u="sng" spc="10">
              <a:solidFill>
                <a:srgbClr val="F8FBFD"/>
              </a:solidFill>
              <a:latin typeface="Montserrat Light"/>
              <a:hlinkClick r:id="rId3" tooltip="https://commons.wikimedia.org/w/index.php?curid=68995764"/>
            </a:endParaRPr>
          </a:p>
        </p:txBody>
      </p:sp>
      <p:sp>
        <p:nvSpPr>
          <p:cNvPr id="12" name="Freeform 12"/>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7178522" y="-1076302"/>
            <a:ext cx="1816139" cy="1815784"/>
          </a:xfrm>
          <a:prstGeom prst="rect">
            <a:avLst/>
          </a:prstGeom>
          <a:solidFill>
            <a:srgbClr val="97BCC7"/>
          </a:solidFill>
        </p:spPr>
        <p:txBody>
          <a:bodyPr/>
          <a:lstStyle/>
          <a:p>
            <a:endParaRPr lang="ru-RU"/>
          </a:p>
        </p:txBody>
      </p:sp>
      <p:sp>
        <p:nvSpPr>
          <p:cNvPr id="3" name="AutoShape 3"/>
          <p:cNvSpPr/>
          <p:nvPr/>
        </p:nvSpPr>
        <p:spPr>
          <a:xfrm rot="-2700000">
            <a:off x="-684968" y="4076789"/>
            <a:ext cx="4215873" cy="5693313"/>
          </a:xfrm>
          <a:prstGeom prst="rect">
            <a:avLst/>
          </a:prstGeom>
          <a:solidFill>
            <a:srgbClr val="97BCC7"/>
          </a:solidFill>
        </p:spPr>
        <p:txBody>
          <a:bodyPr/>
          <a:lstStyle/>
          <a:p>
            <a:endParaRPr lang="ru-RU"/>
          </a:p>
        </p:txBody>
      </p:sp>
      <p:graphicFrame>
        <p:nvGraphicFramePr>
          <p:cNvPr id="4" name="Table 4"/>
          <p:cNvGraphicFramePr>
            <a:graphicFrameLocks noGrp="1"/>
          </p:cNvGraphicFramePr>
          <p:nvPr/>
        </p:nvGraphicFramePr>
        <p:xfrm>
          <a:off x="346714" y="167723"/>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190633" y="1305726"/>
            <a:ext cx="5329986" cy="2820051"/>
            <a:chOff x="0" y="0"/>
            <a:chExt cx="1974069" cy="1044463"/>
          </a:xfrm>
        </p:grpSpPr>
        <p:sp>
          <p:nvSpPr>
            <p:cNvPr id="6" name="Freeform 6"/>
            <p:cNvSpPr/>
            <p:nvPr/>
          </p:nvSpPr>
          <p:spPr>
            <a:xfrm>
              <a:off x="0" y="0"/>
              <a:ext cx="1974069" cy="1044463"/>
            </a:xfrm>
            <a:custGeom>
              <a:avLst/>
              <a:gdLst/>
              <a:ahLst/>
              <a:cxnLst/>
              <a:rect l="l" t="t" r="r" b="b"/>
              <a:pathLst>
                <a:path w="1974069" h="1044463">
                  <a:moveTo>
                    <a:pt x="52291" y="0"/>
                  </a:moveTo>
                  <a:lnTo>
                    <a:pt x="1921778" y="0"/>
                  </a:lnTo>
                  <a:cubicBezTo>
                    <a:pt x="1950658" y="0"/>
                    <a:pt x="1974069" y="23411"/>
                    <a:pt x="1974069" y="52291"/>
                  </a:cubicBezTo>
                  <a:lnTo>
                    <a:pt x="1974069" y="992173"/>
                  </a:lnTo>
                  <a:cubicBezTo>
                    <a:pt x="1974069" y="1006041"/>
                    <a:pt x="1968560" y="1019341"/>
                    <a:pt x="1958754" y="1029148"/>
                  </a:cubicBezTo>
                  <a:cubicBezTo>
                    <a:pt x="1948947" y="1038954"/>
                    <a:pt x="1935647" y="1044463"/>
                    <a:pt x="1921778" y="1044463"/>
                  </a:cubicBezTo>
                  <a:lnTo>
                    <a:pt x="52291" y="1044463"/>
                  </a:lnTo>
                  <a:cubicBezTo>
                    <a:pt x="23411" y="1044463"/>
                    <a:pt x="0" y="1021052"/>
                    <a:pt x="0" y="992173"/>
                  </a:cubicBezTo>
                  <a:lnTo>
                    <a:pt x="0" y="52291"/>
                  </a:lnTo>
                  <a:cubicBezTo>
                    <a:pt x="0" y="23411"/>
                    <a:pt x="23411" y="0"/>
                    <a:pt x="52291" y="0"/>
                  </a:cubicBezTo>
                  <a:close/>
                </a:path>
              </a:pathLst>
            </a:custGeom>
            <a:solidFill>
              <a:srgbClr val="003359"/>
            </a:solidFill>
          </p:spPr>
          <p:txBody>
            <a:bodyPr/>
            <a:lstStyle/>
            <a:p>
              <a:endParaRPr lang="ru-RU"/>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grpSp>
        <p:nvGrpSpPr>
          <p:cNvPr id="8" name="Group 8"/>
          <p:cNvGrpSpPr/>
          <p:nvPr/>
        </p:nvGrpSpPr>
        <p:grpSpPr>
          <a:xfrm>
            <a:off x="4926394" y="4036501"/>
            <a:ext cx="4629672" cy="3160848"/>
            <a:chOff x="0" y="0"/>
            <a:chExt cx="1714693" cy="1170684"/>
          </a:xfrm>
        </p:grpSpPr>
        <p:sp>
          <p:nvSpPr>
            <p:cNvPr id="9" name="Freeform 9"/>
            <p:cNvSpPr/>
            <p:nvPr/>
          </p:nvSpPr>
          <p:spPr>
            <a:xfrm>
              <a:off x="0" y="0"/>
              <a:ext cx="1714693" cy="1170684"/>
            </a:xfrm>
            <a:custGeom>
              <a:avLst/>
              <a:gdLst/>
              <a:ahLst/>
              <a:cxnLst/>
              <a:rect l="l" t="t" r="r" b="b"/>
              <a:pathLst>
                <a:path w="1714693" h="1170684">
                  <a:moveTo>
                    <a:pt x="60201" y="0"/>
                  </a:moveTo>
                  <a:lnTo>
                    <a:pt x="1654493" y="0"/>
                  </a:lnTo>
                  <a:cubicBezTo>
                    <a:pt x="1687740" y="0"/>
                    <a:pt x="1714693" y="26953"/>
                    <a:pt x="1714693" y="60201"/>
                  </a:cubicBezTo>
                  <a:lnTo>
                    <a:pt x="1714693" y="1110484"/>
                  </a:lnTo>
                  <a:cubicBezTo>
                    <a:pt x="1714693" y="1126450"/>
                    <a:pt x="1708351" y="1141762"/>
                    <a:pt x="1697061" y="1153052"/>
                  </a:cubicBezTo>
                  <a:cubicBezTo>
                    <a:pt x="1685771" y="1164342"/>
                    <a:pt x="1670459" y="1170684"/>
                    <a:pt x="1654493" y="1170684"/>
                  </a:cubicBezTo>
                  <a:lnTo>
                    <a:pt x="60201" y="1170684"/>
                  </a:lnTo>
                  <a:cubicBezTo>
                    <a:pt x="44234" y="1170684"/>
                    <a:pt x="28922" y="1164342"/>
                    <a:pt x="17632" y="1153052"/>
                  </a:cubicBezTo>
                  <a:cubicBezTo>
                    <a:pt x="6343" y="1141762"/>
                    <a:pt x="0" y="1126450"/>
                    <a:pt x="0" y="1110484"/>
                  </a:cubicBezTo>
                  <a:lnTo>
                    <a:pt x="0" y="60201"/>
                  </a:lnTo>
                  <a:cubicBezTo>
                    <a:pt x="0" y="44234"/>
                    <a:pt x="6343" y="28922"/>
                    <a:pt x="17632" y="17632"/>
                  </a:cubicBezTo>
                  <a:cubicBezTo>
                    <a:pt x="28922" y="6343"/>
                    <a:pt x="44234" y="0"/>
                    <a:pt x="60201" y="0"/>
                  </a:cubicBezTo>
                  <a:close/>
                </a:path>
              </a:pathLst>
            </a:custGeom>
            <a:solidFill>
              <a:srgbClr val="003359"/>
            </a:solidFill>
          </p:spPr>
          <p:txBody>
            <a:bodyPr/>
            <a:lstStyle/>
            <a:p>
              <a:endParaRPr lang="ru-RU"/>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1" name="TextBox 11"/>
          <p:cNvSpPr txBox="1"/>
          <p:nvPr/>
        </p:nvSpPr>
        <p:spPr>
          <a:xfrm>
            <a:off x="340363" y="669870"/>
            <a:ext cx="9076160" cy="1015443"/>
          </a:xfrm>
          <a:prstGeom prst="rect">
            <a:avLst/>
          </a:prstGeom>
        </p:spPr>
        <p:txBody>
          <a:bodyPr lIns="0" tIns="0" rIns="0" bIns="0" rtlCol="0" anchor="t">
            <a:spAutoFit/>
          </a:bodyPr>
          <a:lstStyle/>
          <a:p>
            <a:pPr>
              <a:lnSpc>
                <a:spcPts val="4092"/>
              </a:lnSpc>
            </a:pPr>
            <a:r>
              <a:rPr lang="en-US" sz="3200">
                <a:solidFill>
                  <a:srgbClr val="003359"/>
                </a:solidFill>
                <a:latin typeface="Montserrat Classic"/>
              </a:rPr>
              <a:t>RF - Results</a:t>
            </a:r>
          </a:p>
          <a:p>
            <a:pPr algn="l">
              <a:lnSpc>
                <a:spcPts val="4095"/>
              </a:lnSpc>
            </a:pPr>
            <a:endParaRPr lang="en-US" sz="3200">
              <a:solidFill>
                <a:srgbClr val="003359"/>
              </a:solidFill>
              <a:latin typeface="Montserrat Classic"/>
            </a:endParaRPr>
          </a:p>
        </p:txBody>
      </p:sp>
      <p:sp>
        <p:nvSpPr>
          <p:cNvPr id="12" name="Freeform 12"/>
          <p:cNvSpPr/>
          <p:nvPr/>
        </p:nvSpPr>
        <p:spPr>
          <a:xfrm>
            <a:off x="413902" y="1494890"/>
            <a:ext cx="4845995" cy="2422997"/>
          </a:xfrm>
          <a:custGeom>
            <a:avLst/>
            <a:gdLst/>
            <a:ahLst/>
            <a:cxnLst/>
            <a:rect l="l" t="t" r="r" b="b"/>
            <a:pathLst>
              <a:path w="4845995" h="2422997">
                <a:moveTo>
                  <a:pt x="0" y="0"/>
                </a:moveTo>
                <a:lnTo>
                  <a:pt x="4845994" y="0"/>
                </a:lnTo>
                <a:lnTo>
                  <a:pt x="4845994" y="2422996"/>
                </a:lnTo>
                <a:lnTo>
                  <a:pt x="0" y="2422996"/>
                </a:lnTo>
                <a:lnTo>
                  <a:pt x="0" y="0"/>
                </a:lnTo>
                <a:close/>
              </a:path>
            </a:pathLst>
          </a:custGeom>
          <a:blipFill>
            <a:blip r:embed="rId2"/>
            <a:stretch>
              <a:fillRect/>
            </a:stretch>
          </a:blipFill>
        </p:spPr>
        <p:txBody>
          <a:bodyPr/>
          <a:lstStyle/>
          <a:p>
            <a:endParaRPr lang="ru-RU"/>
          </a:p>
        </p:txBody>
      </p:sp>
      <p:sp>
        <p:nvSpPr>
          <p:cNvPr id="13" name="Freeform 13"/>
          <p:cNvSpPr/>
          <p:nvPr/>
        </p:nvSpPr>
        <p:spPr>
          <a:xfrm>
            <a:off x="5204518" y="4189791"/>
            <a:ext cx="4073424" cy="2854267"/>
          </a:xfrm>
          <a:custGeom>
            <a:avLst/>
            <a:gdLst/>
            <a:ahLst/>
            <a:cxnLst/>
            <a:rect l="l" t="t" r="r" b="b"/>
            <a:pathLst>
              <a:path w="4073424" h="2854267">
                <a:moveTo>
                  <a:pt x="0" y="0"/>
                </a:moveTo>
                <a:lnTo>
                  <a:pt x="4073424" y="0"/>
                </a:lnTo>
                <a:lnTo>
                  <a:pt x="4073424" y="2854267"/>
                </a:lnTo>
                <a:lnTo>
                  <a:pt x="0" y="2854267"/>
                </a:lnTo>
                <a:lnTo>
                  <a:pt x="0" y="0"/>
                </a:lnTo>
                <a:close/>
              </a:path>
            </a:pathLst>
          </a:custGeom>
          <a:blipFill>
            <a:blip r:embed="rId3"/>
            <a:stretch>
              <a:fillRect/>
            </a:stretch>
          </a:blipFill>
        </p:spPr>
        <p:txBody>
          <a:bodyPr/>
          <a:lstStyle/>
          <a:p>
            <a:endParaRPr lang="ru-RU"/>
          </a:p>
        </p:txBody>
      </p:sp>
      <p:sp>
        <p:nvSpPr>
          <p:cNvPr id="14" name="Freeform 14"/>
          <p:cNvSpPr/>
          <p:nvPr/>
        </p:nvSpPr>
        <p:spPr>
          <a:xfrm>
            <a:off x="190633" y="6695153"/>
            <a:ext cx="866929" cy="456584"/>
          </a:xfrm>
          <a:custGeom>
            <a:avLst/>
            <a:gdLst/>
            <a:ahLst/>
            <a:cxnLst/>
            <a:rect l="l" t="t" r="r" b="b"/>
            <a:pathLst>
              <a:path w="866929" h="456584">
                <a:moveTo>
                  <a:pt x="0" y="0"/>
                </a:moveTo>
                <a:lnTo>
                  <a:pt x="866929" y="0"/>
                </a:lnTo>
                <a:lnTo>
                  <a:pt x="866929" y="456585"/>
                </a:lnTo>
                <a:lnTo>
                  <a:pt x="0" y="456585"/>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438090" y="5859780"/>
            <a:ext cx="5080213" cy="723900"/>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5. EVALUATION</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53332" y="6007556"/>
            <a:ext cx="1097664" cy="1097449"/>
          </a:xfrm>
          <a:prstGeom prst="rect">
            <a:avLst/>
          </a:prstGeom>
          <a:solidFill>
            <a:srgbClr val="F8FBFD"/>
          </a:solidFill>
        </p:spPr>
        <p:txBody>
          <a:bodyPr/>
          <a:lstStyle/>
          <a:p>
            <a:endParaRPr lang="ru-RU"/>
          </a:p>
        </p:txBody>
      </p:sp>
      <p:sp>
        <p:nvSpPr>
          <p:cNvPr id="3" name="AutoShape 3"/>
          <p:cNvSpPr/>
          <p:nvPr/>
        </p:nvSpPr>
        <p:spPr>
          <a:xfrm rot="-2700000">
            <a:off x="9233498" y="-20923"/>
            <a:ext cx="1040204" cy="1183592"/>
          </a:xfrm>
          <a:prstGeom prst="rect">
            <a:avLst/>
          </a:prstGeom>
          <a:solidFill>
            <a:srgbClr val="97BCC7"/>
          </a:solidFill>
        </p:spPr>
        <p:txBody>
          <a:bodyPr/>
          <a:lstStyle/>
          <a:p>
            <a:endParaRPr lang="ru-RU"/>
          </a:p>
        </p:txBody>
      </p:sp>
      <p:sp>
        <p:nvSpPr>
          <p:cNvPr id="4" name="AutoShape 4"/>
          <p:cNvSpPr/>
          <p:nvPr/>
        </p:nvSpPr>
        <p:spPr>
          <a:xfrm rot="-2700000">
            <a:off x="-521522" y="7353886"/>
            <a:ext cx="1514362" cy="26935"/>
          </a:xfrm>
          <a:prstGeom prst="rect">
            <a:avLst/>
          </a:prstGeom>
          <a:solidFill>
            <a:srgbClr val="97BCC7"/>
          </a:solidFill>
        </p:spPr>
        <p:txBody>
          <a:bodyPr/>
          <a:lstStyle/>
          <a:p>
            <a:endParaRPr lang="ru-RU"/>
          </a:p>
        </p:txBody>
      </p:sp>
      <p:sp>
        <p:nvSpPr>
          <p:cNvPr id="5" name="AutoShape 5"/>
          <p:cNvSpPr/>
          <p:nvPr/>
        </p:nvSpPr>
        <p:spPr>
          <a:xfrm rot="-2700000">
            <a:off x="9639040" y="537107"/>
            <a:ext cx="23417" cy="1909472"/>
          </a:xfrm>
          <a:prstGeom prst="rect">
            <a:avLst/>
          </a:prstGeom>
          <a:solidFill>
            <a:srgbClr val="F8FBFD"/>
          </a:solidFill>
        </p:spPr>
        <p:txBody>
          <a:bodyPr/>
          <a:lstStyle/>
          <a:p>
            <a:endParaRPr lang="ru-RU"/>
          </a:p>
        </p:txBody>
      </p:sp>
      <p:graphicFrame>
        <p:nvGraphicFramePr>
          <p:cNvPr id="6" name="Table 6"/>
          <p:cNvGraphicFramePr>
            <a:graphicFrameLocks noGrp="1"/>
          </p:cNvGraphicFramePr>
          <p:nvPr/>
        </p:nvGraphicFramePr>
        <p:xfrm>
          <a:off x="235659" y="280766"/>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780590" y="2253687"/>
            <a:ext cx="8235849" cy="3946263"/>
            <a:chOff x="0" y="0"/>
            <a:chExt cx="3050315" cy="1088940"/>
          </a:xfrm>
        </p:grpSpPr>
        <p:sp>
          <p:nvSpPr>
            <p:cNvPr id="8" name="Freeform 8"/>
            <p:cNvSpPr/>
            <p:nvPr/>
          </p:nvSpPr>
          <p:spPr>
            <a:xfrm>
              <a:off x="0" y="0"/>
              <a:ext cx="3050315" cy="1088940"/>
            </a:xfrm>
            <a:custGeom>
              <a:avLst/>
              <a:gdLst/>
              <a:ahLst/>
              <a:cxnLst/>
              <a:rect l="l" t="t" r="r" b="b"/>
              <a:pathLst>
                <a:path w="3050315" h="1088940">
                  <a:moveTo>
                    <a:pt x="33841" y="0"/>
                  </a:moveTo>
                  <a:lnTo>
                    <a:pt x="3016474" y="0"/>
                  </a:lnTo>
                  <a:cubicBezTo>
                    <a:pt x="3025449" y="0"/>
                    <a:pt x="3034056" y="3565"/>
                    <a:pt x="3040403" y="9912"/>
                  </a:cubicBezTo>
                  <a:cubicBezTo>
                    <a:pt x="3046749" y="16258"/>
                    <a:pt x="3050315" y="24866"/>
                    <a:pt x="3050315" y="33841"/>
                  </a:cubicBezTo>
                  <a:lnTo>
                    <a:pt x="3050315" y="1055099"/>
                  </a:lnTo>
                  <a:cubicBezTo>
                    <a:pt x="3050315" y="1073789"/>
                    <a:pt x="3035163" y="1088940"/>
                    <a:pt x="3016474" y="1088940"/>
                  </a:cubicBezTo>
                  <a:lnTo>
                    <a:pt x="33841" y="1088940"/>
                  </a:lnTo>
                  <a:cubicBezTo>
                    <a:pt x="15151" y="1088940"/>
                    <a:pt x="0" y="1073789"/>
                    <a:pt x="0" y="1055099"/>
                  </a:cubicBezTo>
                  <a:lnTo>
                    <a:pt x="0" y="33841"/>
                  </a:lnTo>
                  <a:cubicBezTo>
                    <a:pt x="0" y="15151"/>
                    <a:pt x="15151" y="0"/>
                    <a:pt x="33841" y="0"/>
                  </a:cubicBezTo>
                  <a:close/>
                </a:path>
              </a:pathLst>
            </a:custGeom>
            <a:solidFill>
              <a:srgbClr val="FFFFFF"/>
            </a:solidFill>
          </p:spPr>
          <p:txBody>
            <a:bodyPr/>
            <a:lstStyle/>
            <a:p>
              <a:endParaRPr lang="ru-RU"/>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graphicFrame>
        <p:nvGraphicFramePr>
          <p:cNvPr id="10" name="Table 10"/>
          <p:cNvGraphicFramePr>
            <a:graphicFrameLocks noGrp="1"/>
          </p:cNvGraphicFramePr>
          <p:nvPr>
            <p:extLst>
              <p:ext uri="{D42A27DB-BD31-4B8C-83A1-F6EECF244321}">
                <p14:modId xmlns:p14="http://schemas.microsoft.com/office/powerpoint/2010/main" val="1395917854"/>
              </p:ext>
            </p:extLst>
          </p:nvPr>
        </p:nvGraphicFramePr>
        <p:xfrm>
          <a:off x="1069911" y="2392638"/>
          <a:ext cx="7694508" cy="3625987"/>
        </p:xfrm>
        <a:graphic>
          <a:graphicData uri="http://schemas.openxmlformats.org/drawingml/2006/table">
            <a:tbl>
              <a:tblPr/>
              <a:tblGrid>
                <a:gridCol w="1923627">
                  <a:extLst>
                    <a:ext uri="{9D8B030D-6E8A-4147-A177-3AD203B41FA5}">
                      <a16:colId xmlns:a16="http://schemas.microsoft.com/office/drawing/2014/main" val="20000"/>
                    </a:ext>
                  </a:extLst>
                </a:gridCol>
                <a:gridCol w="1923627">
                  <a:extLst>
                    <a:ext uri="{9D8B030D-6E8A-4147-A177-3AD203B41FA5}">
                      <a16:colId xmlns:a16="http://schemas.microsoft.com/office/drawing/2014/main" val="20001"/>
                    </a:ext>
                  </a:extLst>
                </a:gridCol>
                <a:gridCol w="1923627">
                  <a:extLst>
                    <a:ext uri="{9D8B030D-6E8A-4147-A177-3AD203B41FA5}">
                      <a16:colId xmlns:a16="http://schemas.microsoft.com/office/drawing/2014/main" val="20002"/>
                    </a:ext>
                  </a:extLst>
                </a:gridCol>
                <a:gridCol w="1923627">
                  <a:extLst>
                    <a:ext uri="{9D8B030D-6E8A-4147-A177-3AD203B41FA5}">
                      <a16:colId xmlns:a16="http://schemas.microsoft.com/office/drawing/2014/main" val="20003"/>
                    </a:ext>
                  </a:extLst>
                </a:gridCol>
              </a:tblGrid>
              <a:tr h="725197">
                <a:tc>
                  <a:txBody>
                    <a:bodyPr/>
                    <a:lstStyle/>
                    <a:p>
                      <a:pPr algn="l">
                        <a:lnSpc>
                          <a:spcPts val="1911"/>
                        </a:lnSpc>
                        <a:defRPr/>
                      </a:pPr>
                      <a:r>
                        <a:rPr lang="en-US" sz="1593">
                          <a:solidFill>
                            <a:srgbClr val="000000"/>
                          </a:solidFill>
                          <a:latin typeface="Arial"/>
                        </a:rPr>
                        <a:t>Threshold (Accuracy)</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Arima</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LSTM</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Random Forest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6646">
                <a:tc>
                  <a:txBody>
                    <a:bodyPr/>
                    <a:lstStyle/>
                    <a:p>
                      <a:pPr algn="l">
                        <a:lnSpc>
                          <a:spcPts val="1911"/>
                        </a:lnSpc>
                        <a:defRPr/>
                      </a:pPr>
                      <a:r>
                        <a:rPr lang="en-US" sz="1593">
                          <a:solidFill>
                            <a:srgbClr val="000000"/>
                          </a:solidFill>
                          <a:latin typeface="Arial"/>
                        </a:rPr>
                        <a:t>&gt;50%</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151</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FF0000"/>
                          </a:solidFill>
                          <a:latin typeface="Arial Bold"/>
                        </a:rPr>
                        <a:t>629</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589</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6646">
                <a:tc>
                  <a:txBody>
                    <a:bodyPr/>
                    <a:lstStyle/>
                    <a:p>
                      <a:pPr algn="l">
                        <a:lnSpc>
                          <a:spcPts val="1911"/>
                        </a:lnSpc>
                        <a:defRPr/>
                      </a:pPr>
                      <a:r>
                        <a:rPr lang="en-US" sz="1593">
                          <a:solidFill>
                            <a:srgbClr val="000000"/>
                          </a:solidFill>
                          <a:latin typeface="Arial"/>
                        </a:rPr>
                        <a:t>&gt;60%</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71</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dirty="0">
                          <a:solidFill>
                            <a:srgbClr val="FF0000"/>
                          </a:solidFill>
                          <a:latin typeface="Arial Bold"/>
                        </a:rPr>
                        <a:t>514</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a:solidFill>
                            <a:srgbClr val="000000"/>
                          </a:solidFill>
                          <a:latin typeface="Arial"/>
                        </a:rPr>
                        <a:t>456</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63749">
                <a:tc>
                  <a:txBody>
                    <a:bodyPr/>
                    <a:lstStyle/>
                    <a:p>
                      <a:pPr algn="l">
                        <a:lnSpc>
                          <a:spcPts val="1911"/>
                        </a:lnSpc>
                        <a:defRPr/>
                      </a:pPr>
                      <a:r>
                        <a:rPr lang="en-US" sz="1593" dirty="0">
                          <a:solidFill>
                            <a:srgbClr val="000000"/>
                          </a:solidFill>
                          <a:latin typeface="Arial"/>
                        </a:rPr>
                        <a:t>other</a:t>
                      </a:r>
                      <a:endParaRPr lang="en-US" sz="1100" dirty="0"/>
                    </a:p>
                    <a:p>
                      <a:pPr algn="l">
                        <a:lnSpc>
                          <a:spcPts val="1911"/>
                        </a:lnSpc>
                      </a:pPr>
                      <a:r>
                        <a:rPr lang="en-US" sz="1593" dirty="0">
                          <a:solidFill>
                            <a:srgbClr val="000000"/>
                          </a:solidFill>
                          <a:latin typeface="Arial"/>
                        </a:rPr>
                        <a:t>(</a:t>
                      </a:r>
                      <a:r>
                        <a:rPr lang="en-US" sz="1593" dirty="0" err="1">
                          <a:solidFill>
                            <a:srgbClr val="000000"/>
                          </a:solidFill>
                          <a:latin typeface="Arial"/>
                        </a:rPr>
                        <a:t>smape</a:t>
                      </a:r>
                      <a:r>
                        <a:rPr lang="en-US" sz="1593" dirty="0">
                          <a:solidFill>
                            <a:srgbClr val="000000"/>
                          </a:solidFill>
                          <a:latin typeface="Arial"/>
                        </a:rPr>
                        <a:t> less than 0 or larger than 1)</a:t>
                      </a: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dirty="0">
                          <a:solidFill>
                            <a:srgbClr val="000000"/>
                          </a:solidFill>
                          <a:latin typeface="Arial"/>
                        </a:rPr>
                        <a:t>539</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dirty="0">
                          <a:solidFill>
                            <a:srgbClr val="000000"/>
                          </a:solidFill>
                          <a:latin typeface="Arial"/>
                        </a:rPr>
                        <a:t>321</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911"/>
                        </a:lnSpc>
                        <a:defRPr/>
                      </a:pPr>
                      <a:r>
                        <a:rPr lang="en-US" sz="1593" dirty="0">
                          <a:solidFill>
                            <a:srgbClr val="000000"/>
                          </a:solidFill>
                          <a:latin typeface="Arial"/>
                        </a:rPr>
                        <a:t>290</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63749">
                <a:tc>
                  <a:txBody>
                    <a:bodyPr/>
                    <a:lstStyle/>
                    <a:p>
                      <a:pPr marL="0" algn="l" defTabSz="914400" rtl="0" eaLnBrk="1" latinLnBrk="0" hangingPunct="1">
                        <a:lnSpc>
                          <a:spcPts val="1911"/>
                        </a:lnSpc>
                      </a:pPr>
                      <a:r>
                        <a:rPr lang="en-US" sz="1593" kern="1200" dirty="0">
                          <a:solidFill>
                            <a:srgbClr val="000000"/>
                          </a:solidFill>
                          <a:latin typeface="Arial"/>
                          <a:ea typeface="+mn-ea"/>
                          <a:cs typeface="+mn-cs"/>
                        </a:rPr>
                        <a:t>Average</a:t>
                      </a: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1911"/>
                        </a:lnSpc>
                        <a:defRPr/>
                      </a:pPr>
                      <a:r>
                        <a:rPr lang="en-US" sz="1593" kern="1200" dirty="0">
                          <a:solidFill>
                            <a:srgbClr val="000000"/>
                          </a:solidFill>
                          <a:latin typeface="Arial"/>
                          <a:ea typeface="+mn-ea"/>
                          <a:cs typeface="+mn-cs"/>
                        </a:rPr>
                        <a:t>37%</a:t>
                      </a: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1911"/>
                        </a:lnSpc>
                        <a:defRPr/>
                      </a:pPr>
                      <a:r>
                        <a:rPr lang="en-US" sz="1593" kern="1200" dirty="0">
                          <a:solidFill>
                            <a:srgbClr val="000000"/>
                          </a:solidFill>
                          <a:latin typeface="Arial"/>
                          <a:ea typeface="+mn-ea"/>
                          <a:cs typeface="+mn-cs"/>
                        </a:rPr>
                        <a:t>57%</a:t>
                      </a: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1911"/>
                        </a:lnSpc>
                        <a:defRPr/>
                      </a:pPr>
                      <a:r>
                        <a:rPr lang="en-US" sz="1593" kern="1200" dirty="0">
                          <a:solidFill>
                            <a:srgbClr val="000000"/>
                          </a:solidFill>
                          <a:latin typeface="Arial"/>
                          <a:ea typeface="+mn-ea"/>
                          <a:cs typeface="+mn-cs"/>
                        </a:rPr>
                        <a:t>46%</a:t>
                      </a:r>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172003"/>
                  </a:ext>
                </a:extLst>
              </a:tr>
            </a:tbl>
          </a:graphicData>
        </a:graphic>
      </p:graphicFrame>
      <p:sp>
        <p:nvSpPr>
          <p:cNvPr id="11" name="TextBox 11"/>
          <p:cNvSpPr txBox="1"/>
          <p:nvPr/>
        </p:nvSpPr>
        <p:spPr>
          <a:xfrm>
            <a:off x="1066936" y="1404737"/>
            <a:ext cx="7619729" cy="650081"/>
          </a:xfrm>
          <a:prstGeom prst="rect">
            <a:avLst/>
          </a:prstGeom>
        </p:spPr>
        <p:txBody>
          <a:bodyPr lIns="0" tIns="0" rIns="0" bIns="0" rtlCol="0" anchor="t">
            <a:spAutoFit/>
          </a:bodyPr>
          <a:lstStyle/>
          <a:p>
            <a:pPr algn="ctr">
              <a:lnSpc>
                <a:spcPts val="5160"/>
              </a:lnSpc>
            </a:pPr>
            <a:r>
              <a:rPr lang="en-US" sz="4300" spc="-42">
                <a:solidFill>
                  <a:srgbClr val="F8FBFD"/>
                </a:solidFill>
                <a:latin typeface="Montserrat Classic Bold"/>
              </a:rPr>
              <a:t>Comparison of models</a:t>
            </a:r>
          </a:p>
        </p:txBody>
      </p:sp>
      <p:sp>
        <p:nvSpPr>
          <p:cNvPr id="12" name="Freeform 12"/>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53332" y="6007556"/>
            <a:ext cx="1097664" cy="1097449"/>
          </a:xfrm>
          <a:prstGeom prst="rect">
            <a:avLst/>
          </a:prstGeom>
          <a:solidFill>
            <a:srgbClr val="F8FBFD"/>
          </a:solidFill>
        </p:spPr>
        <p:txBody>
          <a:bodyPr/>
          <a:lstStyle/>
          <a:p>
            <a:endParaRPr lang="ru-RU"/>
          </a:p>
        </p:txBody>
      </p:sp>
      <p:sp>
        <p:nvSpPr>
          <p:cNvPr id="3" name="AutoShape 3"/>
          <p:cNvSpPr/>
          <p:nvPr/>
        </p:nvSpPr>
        <p:spPr>
          <a:xfrm rot="-2700000">
            <a:off x="9233498" y="-20923"/>
            <a:ext cx="1040204" cy="1183592"/>
          </a:xfrm>
          <a:prstGeom prst="rect">
            <a:avLst/>
          </a:prstGeom>
          <a:solidFill>
            <a:srgbClr val="97BCC7"/>
          </a:solidFill>
        </p:spPr>
        <p:txBody>
          <a:bodyPr/>
          <a:lstStyle/>
          <a:p>
            <a:endParaRPr lang="ru-RU"/>
          </a:p>
        </p:txBody>
      </p:sp>
      <p:sp>
        <p:nvSpPr>
          <p:cNvPr id="4" name="AutoShape 4"/>
          <p:cNvSpPr/>
          <p:nvPr/>
        </p:nvSpPr>
        <p:spPr>
          <a:xfrm rot="-2700000">
            <a:off x="-521522" y="7353886"/>
            <a:ext cx="1514362" cy="26935"/>
          </a:xfrm>
          <a:prstGeom prst="rect">
            <a:avLst/>
          </a:prstGeom>
          <a:solidFill>
            <a:srgbClr val="97BCC7"/>
          </a:solidFill>
        </p:spPr>
        <p:txBody>
          <a:bodyPr/>
          <a:lstStyle/>
          <a:p>
            <a:endParaRPr lang="ru-RU"/>
          </a:p>
        </p:txBody>
      </p:sp>
      <p:sp>
        <p:nvSpPr>
          <p:cNvPr id="5" name="AutoShape 5"/>
          <p:cNvSpPr/>
          <p:nvPr/>
        </p:nvSpPr>
        <p:spPr>
          <a:xfrm rot="-2700000">
            <a:off x="9639040" y="537107"/>
            <a:ext cx="23417" cy="1909472"/>
          </a:xfrm>
          <a:prstGeom prst="rect">
            <a:avLst/>
          </a:prstGeom>
          <a:solidFill>
            <a:srgbClr val="F8FBFD"/>
          </a:solidFill>
        </p:spPr>
        <p:txBody>
          <a:bodyPr/>
          <a:lstStyle/>
          <a:p>
            <a:endParaRPr lang="ru-RU"/>
          </a:p>
        </p:txBody>
      </p:sp>
      <p:graphicFrame>
        <p:nvGraphicFramePr>
          <p:cNvPr id="6" name="Table 6"/>
          <p:cNvGraphicFramePr>
            <a:graphicFrameLocks noGrp="1"/>
          </p:cNvGraphicFramePr>
          <p:nvPr/>
        </p:nvGraphicFramePr>
        <p:xfrm>
          <a:off x="235659" y="280766"/>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868161" y="2449385"/>
            <a:ext cx="8235849" cy="4044198"/>
            <a:chOff x="0" y="0"/>
            <a:chExt cx="3050315" cy="1497851"/>
          </a:xfrm>
        </p:grpSpPr>
        <p:sp>
          <p:nvSpPr>
            <p:cNvPr id="8" name="Freeform 8"/>
            <p:cNvSpPr/>
            <p:nvPr/>
          </p:nvSpPr>
          <p:spPr>
            <a:xfrm>
              <a:off x="0" y="0"/>
              <a:ext cx="3050315" cy="1497851"/>
            </a:xfrm>
            <a:custGeom>
              <a:avLst/>
              <a:gdLst/>
              <a:ahLst/>
              <a:cxnLst/>
              <a:rect l="l" t="t" r="r" b="b"/>
              <a:pathLst>
                <a:path w="3050315" h="1497851">
                  <a:moveTo>
                    <a:pt x="33841" y="0"/>
                  </a:moveTo>
                  <a:lnTo>
                    <a:pt x="3016474" y="0"/>
                  </a:lnTo>
                  <a:cubicBezTo>
                    <a:pt x="3025449" y="0"/>
                    <a:pt x="3034056" y="3565"/>
                    <a:pt x="3040403" y="9912"/>
                  </a:cubicBezTo>
                  <a:cubicBezTo>
                    <a:pt x="3046749" y="16258"/>
                    <a:pt x="3050315" y="24866"/>
                    <a:pt x="3050315" y="33841"/>
                  </a:cubicBezTo>
                  <a:lnTo>
                    <a:pt x="3050315" y="1464010"/>
                  </a:lnTo>
                  <a:cubicBezTo>
                    <a:pt x="3050315" y="1482700"/>
                    <a:pt x="3035163" y="1497851"/>
                    <a:pt x="3016474" y="1497851"/>
                  </a:cubicBezTo>
                  <a:lnTo>
                    <a:pt x="33841" y="1497851"/>
                  </a:lnTo>
                  <a:cubicBezTo>
                    <a:pt x="15151" y="1497851"/>
                    <a:pt x="0" y="1482700"/>
                    <a:pt x="0" y="1464010"/>
                  </a:cubicBezTo>
                  <a:lnTo>
                    <a:pt x="0" y="33841"/>
                  </a:lnTo>
                  <a:cubicBezTo>
                    <a:pt x="0" y="15151"/>
                    <a:pt x="15151" y="0"/>
                    <a:pt x="33841" y="0"/>
                  </a:cubicBezTo>
                  <a:close/>
                </a:path>
              </a:pathLst>
            </a:custGeom>
            <a:solidFill>
              <a:srgbClr val="FFFFFF"/>
            </a:solidFill>
          </p:spPr>
          <p:txBody>
            <a:bodyPr/>
            <a:lstStyle/>
            <a:p>
              <a:endParaRPr lang="ru-RU"/>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0" name="Freeform 10"/>
          <p:cNvSpPr/>
          <p:nvPr/>
        </p:nvSpPr>
        <p:spPr>
          <a:xfrm>
            <a:off x="1795941" y="2691648"/>
            <a:ext cx="6380290" cy="3347774"/>
          </a:xfrm>
          <a:custGeom>
            <a:avLst/>
            <a:gdLst/>
            <a:ahLst/>
            <a:cxnLst/>
            <a:rect l="l" t="t" r="r" b="b"/>
            <a:pathLst>
              <a:path w="6380290" h="3347774">
                <a:moveTo>
                  <a:pt x="0" y="0"/>
                </a:moveTo>
                <a:lnTo>
                  <a:pt x="6380290" y="0"/>
                </a:lnTo>
                <a:lnTo>
                  <a:pt x="6380290" y="3347774"/>
                </a:lnTo>
                <a:lnTo>
                  <a:pt x="0" y="3347774"/>
                </a:lnTo>
                <a:lnTo>
                  <a:pt x="0" y="0"/>
                </a:lnTo>
                <a:close/>
              </a:path>
            </a:pathLst>
          </a:custGeom>
          <a:blipFill>
            <a:blip r:embed="rId2"/>
            <a:stretch>
              <a:fillRect/>
            </a:stretch>
          </a:blipFill>
        </p:spPr>
        <p:txBody>
          <a:bodyPr/>
          <a:lstStyle/>
          <a:p>
            <a:endParaRPr lang="ru-RU"/>
          </a:p>
        </p:txBody>
      </p:sp>
      <p:sp>
        <p:nvSpPr>
          <p:cNvPr id="11" name="Freeform 11"/>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
        <p:nvSpPr>
          <p:cNvPr id="12" name="TextBox 12"/>
          <p:cNvSpPr txBox="1"/>
          <p:nvPr/>
        </p:nvSpPr>
        <p:spPr>
          <a:xfrm>
            <a:off x="1066936" y="948266"/>
            <a:ext cx="7619729" cy="650081"/>
          </a:xfrm>
          <a:prstGeom prst="rect">
            <a:avLst/>
          </a:prstGeom>
        </p:spPr>
        <p:txBody>
          <a:bodyPr lIns="0" tIns="0" rIns="0" bIns="0" rtlCol="0" anchor="t">
            <a:spAutoFit/>
          </a:bodyPr>
          <a:lstStyle/>
          <a:p>
            <a:pPr algn="ctr">
              <a:lnSpc>
                <a:spcPts val="5160"/>
              </a:lnSpc>
            </a:pPr>
            <a:r>
              <a:rPr lang="en-US" sz="4300" spc="-42">
                <a:solidFill>
                  <a:srgbClr val="F8FBFD"/>
                </a:solidFill>
                <a:latin typeface="Montserrat Classic Bold"/>
              </a:rPr>
              <a:t>Comparison of models</a:t>
            </a:r>
          </a:p>
        </p:txBody>
      </p:sp>
      <p:sp>
        <p:nvSpPr>
          <p:cNvPr id="13" name="TextBox 13"/>
          <p:cNvSpPr txBox="1"/>
          <p:nvPr/>
        </p:nvSpPr>
        <p:spPr>
          <a:xfrm>
            <a:off x="908065" y="1708934"/>
            <a:ext cx="8288760" cy="331470"/>
          </a:xfrm>
          <a:prstGeom prst="rect">
            <a:avLst/>
          </a:prstGeom>
        </p:spPr>
        <p:txBody>
          <a:bodyPr lIns="0" tIns="0" rIns="0" bIns="0" rtlCol="0" anchor="t">
            <a:spAutoFit/>
          </a:bodyPr>
          <a:lstStyle/>
          <a:p>
            <a:pPr algn="r">
              <a:lnSpc>
                <a:spcPts val="2700"/>
              </a:lnSpc>
            </a:pPr>
            <a:r>
              <a:rPr lang="en-US" sz="1800" spc="18">
                <a:solidFill>
                  <a:srgbClr val="F8FBFD"/>
                </a:solidFill>
                <a:latin typeface="Montserrat Light"/>
              </a:rPr>
              <a:t>Compare accuracy of same product to see which one performs better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53332" y="6007556"/>
            <a:ext cx="1097664" cy="1097449"/>
          </a:xfrm>
          <a:prstGeom prst="rect">
            <a:avLst/>
          </a:prstGeom>
          <a:solidFill>
            <a:srgbClr val="F8FBFD"/>
          </a:solidFill>
        </p:spPr>
        <p:txBody>
          <a:bodyPr/>
          <a:lstStyle/>
          <a:p>
            <a:endParaRPr lang="ru-RU"/>
          </a:p>
        </p:txBody>
      </p:sp>
      <p:sp>
        <p:nvSpPr>
          <p:cNvPr id="3" name="AutoShape 3"/>
          <p:cNvSpPr/>
          <p:nvPr/>
        </p:nvSpPr>
        <p:spPr>
          <a:xfrm rot="-2700000">
            <a:off x="9233498" y="-20923"/>
            <a:ext cx="1040204" cy="1183592"/>
          </a:xfrm>
          <a:prstGeom prst="rect">
            <a:avLst/>
          </a:prstGeom>
          <a:solidFill>
            <a:srgbClr val="97BCC7"/>
          </a:solidFill>
        </p:spPr>
        <p:txBody>
          <a:bodyPr/>
          <a:lstStyle/>
          <a:p>
            <a:endParaRPr lang="ru-RU"/>
          </a:p>
        </p:txBody>
      </p:sp>
      <p:sp>
        <p:nvSpPr>
          <p:cNvPr id="4" name="AutoShape 4"/>
          <p:cNvSpPr/>
          <p:nvPr/>
        </p:nvSpPr>
        <p:spPr>
          <a:xfrm rot="-2700000">
            <a:off x="-521522" y="7353886"/>
            <a:ext cx="1514362" cy="26935"/>
          </a:xfrm>
          <a:prstGeom prst="rect">
            <a:avLst/>
          </a:prstGeom>
          <a:solidFill>
            <a:srgbClr val="97BCC7"/>
          </a:solidFill>
        </p:spPr>
        <p:txBody>
          <a:bodyPr/>
          <a:lstStyle/>
          <a:p>
            <a:endParaRPr lang="ru-RU"/>
          </a:p>
        </p:txBody>
      </p:sp>
      <p:sp>
        <p:nvSpPr>
          <p:cNvPr id="5" name="AutoShape 5"/>
          <p:cNvSpPr/>
          <p:nvPr/>
        </p:nvSpPr>
        <p:spPr>
          <a:xfrm rot="-2700000">
            <a:off x="9639040" y="537107"/>
            <a:ext cx="23417" cy="1909472"/>
          </a:xfrm>
          <a:prstGeom prst="rect">
            <a:avLst/>
          </a:prstGeom>
          <a:solidFill>
            <a:srgbClr val="F8FBFD"/>
          </a:solidFill>
        </p:spPr>
        <p:txBody>
          <a:bodyPr/>
          <a:lstStyle/>
          <a:p>
            <a:endParaRPr lang="ru-RU"/>
          </a:p>
        </p:txBody>
      </p:sp>
      <p:graphicFrame>
        <p:nvGraphicFramePr>
          <p:cNvPr id="6" name="Table 6"/>
          <p:cNvGraphicFramePr>
            <a:graphicFrameLocks noGrp="1"/>
          </p:cNvGraphicFramePr>
          <p:nvPr/>
        </p:nvGraphicFramePr>
        <p:xfrm>
          <a:off x="235659" y="280766"/>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153993" y="2319428"/>
            <a:ext cx="4794958" cy="3781914"/>
            <a:chOff x="0" y="0"/>
            <a:chExt cx="1775910" cy="1400709"/>
          </a:xfrm>
        </p:grpSpPr>
        <p:sp>
          <p:nvSpPr>
            <p:cNvPr id="8" name="Freeform 8"/>
            <p:cNvSpPr/>
            <p:nvPr/>
          </p:nvSpPr>
          <p:spPr>
            <a:xfrm>
              <a:off x="0" y="0"/>
              <a:ext cx="1775910" cy="1400709"/>
            </a:xfrm>
            <a:custGeom>
              <a:avLst/>
              <a:gdLst/>
              <a:ahLst/>
              <a:cxnLst/>
              <a:rect l="l" t="t" r="r" b="b"/>
              <a:pathLst>
                <a:path w="1775910" h="1400709">
                  <a:moveTo>
                    <a:pt x="58125" y="0"/>
                  </a:moveTo>
                  <a:lnTo>
                    <a:pt x="1717785" y="0"/>
                  </a:lnTo>
                  <a:cubicBezTo>
                    <a:pt x="1733201" y="0"/>
                    <a:pt x="1747985" y="6124"/>
                    <a:pt x="1758886" y="17025"/>
                  </a:cubicBezTo>
                  <a:cubicBezTo>
                    <a:pt x="1769787" y="27925"/>
                    <a:pt x="1775910" y="42710"/>
                    <a:pt x="1775910" y="58125"/>
                  </a:cubicBezTo>
                  <a:lnTo>
                    <a:pt x="1775910" y="1342584"/>
                  </a:lnTo>
                  <a:cubicBezTo>
                    <a:pt x="1775910" y="1374685"/>
                    <a:pt x="1749887" y="1400709"/>
                    <a:pt x="1717785" y="1400709"/>
                  </a:cubicBezTo>
                  <a:lnTo>
                    <a:pt x="58125" y="1400709"/>
                  </a:lnTo>
                  <a:cubicBezTo>
                    <a:pt x="42710" y="1400709"/>
                    <a:pt x="27925" y="1394585"/>
                    <a:pt x="17025" y="1383684"/>
                  </a:cubicBezTo>
                  <a:cubicBezTo>
                    <a:pt x="6124" y="1372784"/>
                    <a:pt x="0" y="1357999"/>
                    <a:pt x="0" y="1342584"/>
                  </a:cubicBezTo>
                  <a:lnTo>
                    <a:pt x="0" y="58125"/>
                  </a:lnTo>
                  <a:cubicBezTo>
                    <a:pt x="0" y="42710"/>
                    <a:pt x="6124" y="27925"/>
                    <a:pt x="17025" y="17025"/>
                  </a:cubicBezTo>
                  <a:cubicBezTo>
                    <a:pt x="27925" y="6124"/>
                    <a:pt x="42710" y="0"/>
                    <a:pt x="58125" y="0"/>
                  </a:cubicBezTo>
                  <a:close/>
                </a:path>
              </a:pathLst>
            </a:custGeom>
            <a:solidFill>
              <a:srgbClr val="FFFFFF"/>
            </a:solidFill>
          </p:spPr>
          <p:txBody>
            <a:bodyPr/>
            <a:lstStyle/>
            <a:p>
              <a:endParaRPr lang="ru-RU"/>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0" name="Freeform 10"/>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
        <p:nvSpPr>
          <p:cNvPr id="11" name="Freeform 11"/>
          <p:cNvSpPr/>
          <p:nvPr/>
        </p:nvSpPr>
        <p:spPr>
          <a:xfrm>
            <a:off x="326026" y="2702658"/>
            <a:ext cx="4450893" cy="3015454"/>
          </a:xfrm>
          <a:custGeom>
            <a:avLst/>
            <a:gdLst/>
            <a:ahLst/>
            <a:cxnLst/>
            <a:rect l="l" t="t" r="r" b="b"/>
            <a:pathLst>
              <a:path w="4450893" h="3015454">
                <a:moveTo>
                  <a:pt x="0" y="0"/>
                </a:moveTo>
                <a:lnTo>
                  <a:pt x="4450892" y="0"/>
                </a:lnTo>
                <a:lnTo>
                  <a:pt x="4450892" y="3015454"/>
                </a:lnTo>
                <a:lnTo>
                  <a:pt x="0" y="3015454"/>
                </a:lnTo>
                <a:lnTo>
                  <a:pt x="0" y="0"/>
                </a:lnTo>
                <a:close/>
              </a:path>
            </a:pathLst>
          </a:custGeom>
          <a:blipFill>
            <a:blip r:embed="rId3"/>
            <a:stretch>
              <a:fillRect/>
            </a:stretch>
          </a:blipFill>
        </p:spPr>
        <p:txBody>
          <a:bodyPr/>
          <a:lstStyle/>
          <a:p>
            <a:endParaRPr lang="ru-RU"/>
          </a:p>
        </p:txBody>
      </p:sp>
      <p:sp>
        <p:nvSpPr>
          <p:cNvPr id="12" name="TextBox 12"/>
          <p:cNvSpPr txBox="1"/>
          <p:nvPr/>
        </p:nvSpPr>
        <p:spPr>
          <a:xfrm>
            <a:off x="1066936" y="948266"/>
            <a:ext cx="7619729" cy="650081"/>
          </a:xfrm>
          <a:prstGeom prst="rect">
            <a:avLst/>
          </a:prstGeom>
        </p:spPr>
        <p:txBody>
          <a:bodyPr lIns="0" tIns="0" rIns="0" bIns="0" rtlCol="0" anchor="t">
            <a:spAutoFit/>
          </a:bodyPr>
          <a:lstStyle/>
          <a:p>
            <a:pPr algn="ctr">
              <a:lnSpc>
                <a:spcPts val="5160"/>
              </a:lnSpc>
            </a:pPr>
            <a:r>
              <a:rPr lang="en-US" sz="4300" spc="-42">
                <a:solidFill>
                  <a:srgbClr val="F8FBFD"/>
                </a:solidFill>
                <a:latin typeface="Montserrat Classic Bold"/>
              </a:rPr>
              <a:t>Cold Start</a:t>
            </a:r>
          </a:p>
        </p:txBody>
      </p:sp>
      <p:sp>
        <p:nvSpPr>
          <p:cNvPr id="13" name="TextBox 13"/>
          <p:cNvSpPr txBox="1"/>
          <p:nvPr/>
        </p:nvSpPr>
        <p:spPr>
          <a:xfrm>
            <a:off x="5083959" y="2397588"/>
            <a:ext cx="4515648" cy="3808607"/>
          </a:xfrm>
          <a:prstGeom prst="rect">
            <a:avLst/>
          </a:prstGeom>
        </p:spPr>
        <p:txBody>
          <a:bodyPr wrap="square" lIns="0" tIns="0" rIns="0" bIns="0" rtlCol="0" anchor="t">
            <a:spAutoFit/>
          </a:bodyPr>
          <a:lstStyle/>
          <a:p>
            <a:pPr algn="just">
              <a:lnSpc>
                <a:spcPts val="2269"/>
              </a:lnSpc>
            </a:pPr>
            <a:r>
              <a:rPr lang="en-US" sz="1513" spc="15" dirty="0">
                <a:solidFill>
                  <a:srgbClr val="F8FBFD"/>
                </a:solidFill>
                <a:latin typeface="Montserrat Light"/>
              </a:rPr>
              <a:t>The problem:</a:t>
            </a:r>
          </a:p>
          <a:p>
            <a:pPr marL="326728" lvl="1" indent="-163364" algn="just">
              <a:lnSpc>
                <a:spcPts val="2269"/>
              </a:lnSpc>
              <a:buFont typeface="Arial"/>
              <a:buChar char="•"/>
            </a:pPr>
            <a:r>
              <a:rPr lang="en-US" sz="1513" spc="15" dirty="0">
                <a:solidFill>
                  <a:srgbClr val="F8FBFD"/>
                </a:solidFill>
                <a:latin typeface="Montserrat Light"/>
              </a:rPr>
              <a:t>A typical problem in manufacturing.</a:t>
            </a:r>
          </a:p>
          <a:p>
            <a:pPr marL="326728" lvl="1" indent="-163364" algn="just">
              <a:lnSpc>
                <a:spcPts val="2269"/>
              </a:lnSpc>
              <a:buFont typeface="Arial"/>
              <a:buChar char="•"/>
            </a:pPr>
            <a:r>
              <a:rPr lang="en-US" sz="1513" spc="15" dirty="0">
                <a:solidFill>
                  <a:srgbClr val="F8FBFD"/>
                </a:solidFill>
                <a:latin typeface="Montserrat Light"/>
              </a:rPr>
              <a:t>We would like to predict the demand of products that do not exist yet and have no historical data.</a:t>
            </a:r>
          </a:p>
          <a:p>
            <a:pPr marL="326728" lvl="1" indent="-163364" algn="just">
              <a:lnSpc>
                <a:spcPts val="2269"/>
              </a:lnSpc>
              <a:buFont typeface="Arial"/>
              <a:buChar char="•"/>
            </a:pPr>
            <a:r>
              <a:rPr lang="en-US" sz="1513" spc="15" dirty="0">
                <a:solidFill>
                  <a:srgbClr val="F8FBFD"/>
                </a:solidFill>
                <a:latin typeface="Montserrat Light"/>
              </a:rPr>
              <a:t>Thus, we rely on categorical variables for information about new product</a:t>
            </a:r>
          </a:p>
          <a:p>
            <a:pPr marL="326728" lvl="1" indent="-163364" algn="just">
              <a:lnSpc>
                <a:spcPts val="2269"/>
              </a:lnSpc>
              <a:buFont typeface="Arial"/>
              <a:buChar char="•"/>
            </a:pPr>
            <a:r>
              <a:rPr lang="en-US" sz="1513" spc="15" dirty="0">
                <a:solidFill>
                  <a:srgbClr val="F8FBFD"/>
                </a:solidFill>
                <a:latin typeface="Montserrat Light"/>
              </a:rPr>
              <a:t>Categorical variables we have:</a:t>
            </a:r>
          </a:p>
          <a:p>
            <a:pPr marL="653456" lvl="2" indent="-217819" algn="just">
              <a:lnSpc>
                <a:spcPts val="2269"/>
              </a:lnSpc>
              <a:buFont typeface="Arial"/>
              <a:buChar char="⚬"/>
            </a:pPr>
            <a:r>
              <a:rPr lang="en-US" sz="1513" spc="15" dirty="0" err="1">
                <a:solidFill>
                  <a:srgbClr val="F8FBFD"/>
                </a:solidFill>
                <a:latin typeface="Montserrat Light"/>
              </a:rPr>
              <a:t>product_application</a:t>
            </a:r>
            <a:endParaRPr lang="en-US" sz="1513" spc="15" dirty="0">
              <a:solidFill>
                <a:srgbClr val="F8FBFD"/>
              </a:solidFill>
              <a:latin typeface="Montserrat Light"/>
            </a:endParaRPr>
          </a:p>
          <a:p>
            <a:pPr marL="653456" lvl="2" indent="-217819" algn="just">
              <a:lnSpc>
                <a:spcPts val="2269"/>
              </a:lnSpc>
              <a:buFont typeface="Arial"/>
              <a:buChar char="⚬"/>
            </a:pPr>
            <a:r>
              <a:rPr lang="en-US" sz="1513" spc="15" dirty="0" err="1">
                <a:solidFill>
                  <a:srgbClr val="F8FBFD"/>
                </a:solidFill>
                <a:latin typeface="Montserrat Light"/>
              </a:rPr>
              <a:t>product_main_family</a:t>
            </a:r>
            <a:endParaRPr lang="en-US" sz="1513" spc="15" dirty="0">
              <a:solidFill>
                <a:srgbClr val="F8FBFD"/>
              </a:solidFill>
              <a:latin typeface="Montserrat Light"/>
            </a:endParaRPr>
          </a:p>
          <a:p>
            <a:pPr marL="653456" lvl="2" indent="-217819" algn="just">
              <a:lnSpc>
                <a:spcPts val="2269"/>
              </a:lnSpc>
              <a:buFont typeface="Arial"/>
              <a:buChar char="⚬"/>
            </a:pPr>
            <a:r>
              <a:rPr lang="en-US" sz="1513" spc="15" dirty="0" err="1">
                <a:solidFill>
                  <a:srgbClr val="F8FBFD"/>
                </a:solidFill>
                <a:latin typeface="Montserrat Light"/>
              </a:rPr>
              <a:t>product_marketing_name</a:t>
            </a:r>
            <a:endParaRPr lang="en-US" sz="1513" spc="15" dirty="0">
              <a:solidFill>
                <a:srgbClr val="F8FBFD"/>
              </a:solidFill>
              <a:latin typeface="Montserrat Light"/>
            </a:endParaRPr>
          </a:p>
          <a:p>
            <a:pPr marL="653456" lvl="2" indent="-217819" algn="just">
              <a:lnSpc>
                <a:spcPts val="2269"/>
              </a:lnSpc>
              <a:buFont typeface="Arial"/>
              <a:buChar char="⚬"/>
            </a:pPr>
            <a:r>
              <a:rPr lang="en-US" sz="1513" spc="15" dirty="0" err="1">
                <a:solidFill>
                  <a:srgbClr val="F8FBFD"/>
                </a:solidFill>
                <a:latin typeface="Montserrat Light"/>
              </a:rPr>
              <a:t>product_basic_type</a:t>
            </a:r>
            <a:endParaRPr lang="en-US" sz="1513" spc="15" dirty="0">
              <a:solidFill>
                <a:srgbClr val="F8FBFD"/>
              </a:solidFill>
              <a:latin typeface="Montserrat Light"/>
            </a:endParaRPr>
          </a:p>
          <a:p>
            <a:pPr algn="just">
              <a:lnSpc>
                <a:spcPts val="2269"/>
              </a:lnSpc>
            </a:pPr>
            <a:endParaRPr lang="en-US" sz="1513" spc="15" dirty="0">
              <a:solidFill>
                <a:srgbClr val="F8FBFD"/>
              </a:solidFill>
              <a:latin typeface="Montserrat Light"/>
            </a:endParaRPr>
          </a:p>
        </p:txBody>
      </p:sp>
      <p:sp>
        <p:nvSpPr>
          <p:cNvPr id="14" name="TextBox 14"/>
          <p:cNvSpPr txBox="1"/>
          <p:nvPr/>
        </p:nvSpPr>
        <p:spPr>
          <a:xfrm>
            <a:off x="645479" y="6179780"/>
            <a:ext cx="4024164" cy="161925"/>
          </a:xfrm>
          <a:prstGeom prst="rect">
            <a:avLst/>
          </a:prstGeom>
        </p:spPr>
        <p:txBody>
          <a:bodyPr lIns="0" tIns="0" rIns="0" bIns="0" rtlCol="0" anchor="t">
            <a:spAutoFit/>
          </a:bodyPr>
          <a:lstStyle/>
          <a:p>
            <a:pPr algn="ctr">
              <a:lnSpc>
                <a:spcPts val="1176"/>
              </a:lnSpc>
              <a:spcBef>
                <a:spcPct val="0"/>
              </a:spcBef>
            </a:pPr>
            <a:r>
              <a:rPr lang="en-US" sz="980">
                <a:solidFill>
                  <a:srgbClr val="F8FBFD"/>
                </a:solidFill>
                <a:latin typeface="Arial"/>
              </a:rPr>
              <a:t>Source:Build a cold start time series forecasting engine using AutoGluon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53332" y="6007556"/>
            <a:ext cx="1097664" cy="1097449"/>
          </a:xfrm>
          <a:prstGeom prst="rect">
            <a:avLst/>
          </a:prstGeom>
          <a:solidFill>
            <a:srgbClr val="F8FBFD"/>
          </a:solidFill>
        </p:spPr>
        <p:txBody>
          <a:bodyPr/>
          <a:lstStyle/>
          <a:p>
            <a:endParaRPr lang="ru-RU"/>
          </a:p>
        </p:txBody>
      </p:sp>
      <p:sp>
        <p:nvSpPr>
          <p:cNvPr id="3" name="AutoShape 3"/>
          <p:cNvSpPr/>
          <p:nvPr/>
        </p:nvSpPr>
        <p:spPr>
          <a:xfrm rot="-2700000">
            <a:off x="9233498" y="-20923"/>
            <a:ext cx="1040204" cy="1183592"/>
          </a:xfrm>
          <a:prstGeom prst="rect">
            <a:avLst/>
          </a:prstGeom>
          <a:solidFill>
            <a:srgbClr val="97BCC7"/>
          </a:solidFill>
        </p:spPr>
        <p:txBody>
          <a:bodyPr/>
          <a:lstStyle/>
          <a:p>
            <a:endParaRPr lang="ru-RU"/>
          </a:p>
        </p:txBody>
      </p:sp>
      <p:sp>
        <p:nvSpPr>
          <p:cNvPr id="4" name="AutoShape 4"/>
          <p:cNvSpPr/>
          <p:nvPr/>
        </p:nvSpPr>
        <p:spPr>
          <a:xfrm rot="-2700000">
            <a:off x="-521522" y="7353886"/>
            <a:ext cx="1514362" cy="26935"/>
          </a:xfrm>
          <a:prstGeom prst="rect">
            <a:avLst/>
          </a:prstGeom>
          <a:solidFill>
            <a:srgbClr val="97BCC7"/>
          </a:solidFill>
        </p:spPr>
        <p:txBody>
          <a:bodyPr/>
          <a:lstStyle/>
          <a:p>
            <a:endParaRPr lang="ru-RU"/>
          </a:p>
        </p:txBody>
      </p:sp>
      <p:sp>
        <p:nvSpPr>
          <p:cNvPr id="5" name="AutoShape 5"/>
          <p:cNvSpPr/>
          <p:nvPr/>
        </p:nvSpPr>
        <p:spPr>
          <a:xfrm rot="-2700000">
            <a:off x="9639040" y="537107"/>
            <a:ext cx="23417" cy="1909472"/>
          </a:xfrm>
          <a:prstGeom prst="rect">
            <a:avLst/>
          </a:prstGeom>
          <a:solidFill>
            <a:srgbClr val="F8FBFD"/>
          </a:solidFill>
        </p:spPr>
        <p:txBody>
          <a:bodyPr/>
          <a:lstStyle/>
          <a:p>
            <a:endParaRPr lang="ru-RU"/>
          </a:p>
        </p:txBody>
      </p:sp>
      <p:graphicFrame>
        <p:nvGraphicFramePr>
          <p:cNvPr id="6" name="Table 6"/>
          <p:cNvGraphicFramePr>
            <a:graphicFrameLocks noGrp="1"/>
          </p:cNvGraphicFramePr>
          <p:nvPr/>
        </p:nvGraphicFramePr>
        <p:xfrm>
          <a:off x="235659" y="280766"/>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8783820" y="181167"/>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
        <p:nvSpPr>
          <p:cNvPr id="8" name="TextBox 8"/>
          <p:cNvSpPr txBox="1"/>
          <p:nvPr/>
        </p:nvSpPr>
        <p:spPr>
          <a:xfrm>
            <a:off x="548099" y="1613904"/>
            <a:ext cx="8779801" cy="3133217"/>
          </a:xfrm>
          <a:prstGeom prst="rect">
            <a:avLst/>
          </a:prstGeom>
        </p:spPr>
        <p:txBody>
          <a:bodyPr lIns="0" tIns="0" rIns="0" bIns="0" rtlCol="0" anchor="t">
            <a:spAutoFit/>
          </a:bodyPr>
          <a:lstStyle/>
          <a:p>
            <a:pPr>
              <a:lnSpc>
                <a:spcPts val="2269"/>
              </a:lnSpc>
            </a:pPr>
            <a:r>
              <a:rPr lang="en-US" sz="1513" spc="15" dirty="0">
                <a:solidFill>
                  <a:srgbClr val="F8FBFD"/>
                </a:solidFill>
                <a:latin typeface="Montserrat Light"/>
              </a:rPr>
              <a:t>Strategy:</a:t>
            </a:r>
          </a:p>
          <a:p>
            <a:pPr marL="326727" lvl="1" indent="-163364">
              <a:lnSpc>
                <a:spcPts val="2269"/>
              </a:lnSpc>
              <a:buFont typeface="Arial"/>
              <a:buChar char="•"/>
            </a:pPr>
            <a:r>
              <a:rPr lang="en-US" sz="1513" spc="15" dirty="0">
                <a:solidFill>
                  <a:srgbClr val="F8FBFD"/>
                </a:solidFill>
                <a:latin typeface="Montserrat Light"/>
              </a:rPr>
              <a:t>Group all categorical columns by their respective categories and create respective time series</a:t>
            </a:r>
          </a:p>
          <a:p>
            <a:pPr marL="326727" lvl="1" indent="-163364">
              <a:lnSpc>
                <a:spcPts val="2269"/>
              </a:lnSpc>
              <a:buFont typeface="Arial"/>
              <a:buChar char="•"/>
            </a:pPr>
            <a:r>
              <a:rPr lang="en-US" sz="1513" spc="15" dirty="0">
                <a:solidFill>
                  <a:srgbClr val="F8FBFD"/>
                </a:solidFill>
                <a:latin typeface="Montserrat Light"/>
              </a:rPr>
              <a:t>Get new products in terms of their categorical variables.  e.g. {'</a:t>
            </a:r>
            <a:r>
              <a:rPr lang="en-US" sz="1513" spc="15" dirty="0" err="1">
                <a:solidFill>
                  <a:srgbClr val="F8FBFD"/>
                </a:solidFill>
                <a:latin typeface="Montserrat Light"/>
              </a:rPr>
              <a:t>product_application</a:t>
            </a:r>
            <a:r>
              <a:rPr lang="en-US" sz="1513" spc="15" dirty="0">
                <a:solidFill>
                  <a:srgbClr val="F8FBFD"/>
                </a:solidFill>
                <a:latin typeface="Montserrat Light"/>
              </a:rPr>
              <a:t>': '</a:t>
            </a:r>
            <a:r>
              <a:rPr lang="en-US" sz="1513" spc="15" dirty="0" err="1">
                <a:solidFill>
                  <a:srgbClr val="F8FBFD"/>
                </a:solidFill>
                <a:latin typeface="Montserrat Light"/>
              </a:rPr>
              <a:t>blau</a:t>
            </a:r>
            <a:r>
              <a:rPr lang="en-US" sz="1513" spc="15" dirty="0">
                <a:solidFill>
                  <a:srgbClr val="F8FBFD"/>
                </a:solidFill>
                <a:latin typeface="Montserrat Light"/>
              </a:rPr>
              <a:t>', '</a:t>
            </a:r>
            <a:r>
              <a:rPr lang="en-US" sz="1513" spc="15" dirty="0" err="1">
                <a:solidFill>
                  <a:srgbClr val="F8FBFD"/>
                </a:solidFill>
                <a:latin typeface="Montserrat Light"/>
              </a:rPr>
              <a:t>product_main_family':'K</a:t>
            </a:r>
            <a:r>
              <a:rPr lang="en-US" sz="1513" spc="15" dirty="0">
                <a:solidFill>
                  <a:srgbClr val="F8FBFD"/>
                </a:solidFill>
                <a:latin typeface="Montserrat Light"/>
              </a:rPr>
              <a:t>', 'product_marketing_name':'</a:t>
            </a:r>
            <a:r>
              <a:rPr lang="en-US" sz="1513" spc="15" dirty="0" err="1">
                <a:solidFill>
                  <a:srgbClr val="F8FBFD"/>
                </a:solidFill>
                <a:latin typeface="Montserrat Light"/>
              </a:rPr>
              <a:t>maus</a:t>
            </a:r>
            <a:r>
              <a:rPr lang="en-US" sz="1513" spc="15" dirty="0">
                <a:solidFill>
                  <a:srgbClr val="F8FBFD"/>
                </a:solidFill>
                <a:latin typeface="Montserrat Light"/>
              </a:rPr>
              <a:t>', '</a:t>
            </a:r>
            <a:r>
              <a:rPr lang="en-US" sz="1513" spc="15" dirty="0" err="1">
                <a:solidFill>
                  <a:srgbClr val="F8FBFD"/>
                </a:solidFill>
                <a:latin typeface="Montserrat Light"/>
              </a:rPr>
              <a:t>product_basic_type</a:t>
            </a:r>
            <a:r>
              <a:rPr lang="en-US" sz="1513" spc="15" dirty="0">
                <a:solidFill>
                  <a:srgbClr val="F8FBFD"/>
                </a:solidFill>
                <a:latin typeface="Montserrat Light"/>
              </a:rPr>
              <a:t>': 'BT66'}</a:t>
            </a:r>
          </a:p>
          <a:p>
            <a:pPr marL="326727" lvl="1" indent="-163364">
              <a:lnSpc>
                <a:spcPts val="2269"/>
              </a:lnSpc>
              <a:buFont typeface="Arial"/>
              <a:buChar char="•"/>
            </a:pPr>
            <a:r>
              <a:rPr lang="en-US" sz="1513" spc="15" dirty="0">
                <a:solidFill>
                  <a:srgbClr val="F8FBFD"/>
                </a:solidFill>
                <a:latin typeface="Montserrat Light"/>
              </a:rPr>
              <a:t>Get mean across all columns. Ignore nan values</a:t>
            </a:r>
          </a:p>
          <a:p>
            <a:pPr marL="326727" lvl="1" indent="-163364">
              <a:lnSpc>
                <a:spcPts val="2269"/>
              </a:lnSpc>
              <a:buFont typeface="Arial"/>
              <a:buChar char="•"/>
            </a:pPr>
            <a:r>
              <a:rPr lang="en-US" sz="1513" spc="15" dirty="0">
                <a:solidFill>
                  <a:srgbClr val="F8FBFD"/>
                </a:solidFill>
                <a:latin typeface="Montserrat Light"/>
              </a:rPr>
              <a:t>Forecast using LSTM</a:t>
            </a:r>
          </a:p>
          <a:p>
            <a:pPr marL="326727" lvl="1" indent="-163364">
              <a:lnSpc>
                <a:spcPts val="2269"/>
              </a:lnSpc>
              <a:buFont typeface="Arial"/>
              <a:buChar char="•"/>
            </a:pPr>
            <a:r>
              <a:rPr lang="en-US" sz="1513" spc="15" dirty="0">
                <a:solidFill>
                  <a:srgbClr val="F8FBFD"/>
                </a:solidFill>
                <a:latin typeface="Montserrat Light"/>
              </a:rPr>
              <a:t>Assumed that the demand of a categorical variable have the same mean</a:t>
            </a:r>
          </a:p>
          <a:p>
            <a:pPr>
              <a:lnSpc>
                <a:spcPts val="2269"/>
              </a:lnSpc>
            </a:pPr>
            <a:endParaRPr lang="en-US" sz="1513" spc="15" dirty="0">
              <a:solidFill>
                <a:srgbClr val="F8FBFD"/>
              </a:solidFill>
              <a:latin typeface="Montserrat Light"/>
            </a:endParaRPr>
          </a:p>
          <a:p>
            <a:pPr>
              <a:lnSpc>
                <a:spcPts val="2269"/>
              </a:lnSpc>
            </a:pPr>
            <a:endParaRPr lang="en-US" sz="1513" spc="15" dirty="0">
              <a:solidFill>
                <a:srgbClr val="F8FBFD"/>
              </a:solidFill>
              <a:latin typeface="Montserrat Light"/>
            </a:endParaRPr>
          </a:p>
        </p:txBody>
      </p:sp>
      <p:grpSp>
        <p:nvGrpSpPr>
          <p:cNvPr id="9" name="Group 9"/>
          <p:cNvGrpSpPr/>
          <p:nvPr/>
        </p:nvGrpSpPr>
        <p:grpSpPr>
          <a:xfrm>
            <a:off x="354088" y="4397915"/>
            <a:ext cx="9057128" cy="2764553"/>
            <a:chOff x="0" y="0"/>
            <a:chExt cx="3354492" cy="1023908"/>
          </a:xfrm>
        </p:grpSpPr>
        <p:sp>
          <p:nvSpPr>
            <p:cNvPr id="10" name="Freeform 10"/>
            <p:cNvSpPr/>
            <p:nvPr/>
          </p:nvSpPr>
          <p:spPr>
            <a:xfrm>
              <a:off x="0" y="0"/>
              <a:ext cx="3354492" cy="1023908"/>
            </a:xfrm>
            <a:custGeom>
              <a:avLst/>
              <a:gdLst/>
              <a:ahLst/>
              <a:cxnLst/>
              <a:rect l="l" t="t" r="r" b="b"/>
              <a:pathLst>
                <a:path w="3354492" h="1023908">
                  <a:moveTo>
                    <a:pt x="30772" y="0"/>
                  </a:moveTo>
                  <a:lnTo>
                    <a:pt x="3323720" y="0"/>
                  </a:lnTo>
                  <a:cubicBezTo>
                    <a:pt x="3331881" y="0"/>
                    <a:pt x="3339708" y="3242"/>
                    <a:pt x="3345479" y="9013"/>
                  </a:cubicBezTo>
                  <a:cubicBezTo>
                    <a:pt x="3351250" y="14784"/>
                    <a:pt x="3354492" y="22611"/>
                    <a:pt x="3354492" y="30772"/>
                  </a:cubicBezTo>
                  <a:lnTo>
                    <a:pt x="3354492" y="993136"/>
                  </a:lnTo>
                  <a:cubicBezTo>
                    <a:pt x="3354492" y="1010131"/>
                    <a:pt x="3340715" y="1023908"/>
                    <a:pt x="3323720" y="1023908"/>
                  </a:cubicBezTo>
                  <a:lnTo>
                    <a:pt x="30772" y="1023908"/>
                  </a:lnTo>
                  <a:cubicBezTo>
                    <a:pt x="13777" y="1023908"/>
                    <a:pt x="0" y="1010131"/>
                    <a:pt x="0" y="993136"/>
                  </a:cubicBezTo>
                  <a:lnTo>
                    <a:pt x="0" y="30772"/>
                  </a:lnTo>
                  <a:cubicBezTo>
                    <a:pt x="0" y="13777"/>
                    <a:pt x="13777" y="0"/>
                    <a:pt x="30772" y="0"/>
                  </a:cubicBezTo>
                  <a:close/>
                </a:path>
              </a:pathLst>
            </a:custGeom>
            <a:solidFill>
              <a:srgbClr val="CFE2F3"/>
            </a:solidFill>
          </p:spPr>
          <p:txBody>
            <a:bodyPr/>
            <a:lstStyle/>
            <a:p>
              <a:endParaRPr lang="ru-RU"/>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2" name="Freeform 12"/>
          <p:cNvSpPr/>
          <p:nvPr/>
        </p:nvSpPr>
        <p:spPr>
          <a:xfrm>
            <a:off x="651297" y="4601105"/>
            <a:ext cx="8451005" cy="2358172"/>
          </a:xfrm>
          <a:custGeom>
            <a:avLst/>
            <a:gdLst/>
            <a:ahLst/>
            <a:cxnLst/>
            <a:rect l="l" t="t" r="r" b="b"/>
            <a:pathLst>
              <a:path w="8451005" h="2358172">
                <a:moveTo>
                  <a:pt x="0" y="0"/>
                </a:moveTo>
                <a:lnTo>
                  <a:pt x="8451006" y="0"/>
                </a:lnTo>
                <a:lnTo>
                  <a:pt x="8451006" y="2358172"/>
                </a:lnTo>
                <a:lnTo>
                  <a:pt x="0" y="2358172"/>
                </a:lnTo>
                <a:lnTo>
                  <a:pt x="0" y="0"/>
                </a:lnTo>
                <a:close/>
              </a:path>
            </a:pathLst>
          </a:custGeom>
          <a:blipFill>
            <a:blip r:embed="rId3"/>
            <a:stretch>
              <a:fillRect/>
            </a:stretch>
          </a:blipFill>
        </p:spPr>
        <p:txBody>
          <a:bodyPr/>
          <a:lstStyle/>
          <a:p>
            <a:endParaRPr lang="ru-RU"/>
          </a:p>
        </p:txBody>
      </p:sp>
      <p:sp>
        <p:nvSpPr>
          <p:cNvPr id="13" name="TextBox 13"/>
          <p:cNvSpPr txBox="1"/>
          <p:nvPr/>
        </p:nvSpPr>
        <p:spPr>
          <a:xfrm>
            <a:off x="1066936" y="742950"/>
            <a:ext cx="7619729" cy="1162050"/>
          </a:xfrm>
          <a:prstGeom prst="rect">
            <a:avLst/>
          </a:prstGeom>
        </p:spPr>
        <p:txBody>
          <a:bodyPr lIns="0" tIns="0" rIns="0" bIns="0" rtlCol="0" anchor="t">
            <a:spAutoFit/>
          </a:bodyPr>
          <a:lstStyle/>
          <a:p>
            <a:pPr algn="ctr">
              <a:lnSpc>
                <a:spcPts val="5159"/>
              </a:lnSpc>
            </a:pPr>
            <a:r>
              <a:rPr lang="en-US" sz="4299" spc="-42" dirty="0">
                <a:solidFill>
                  <a:srgbClr val="F8FBFD"/>
                </a:solidFill>
                <a:latin typeface="Montserrat Classic Bold"/>
              </a:rPr>
              <a:t>Cold Start</a:t>
            </a:r>
          </a:p>
          <a:p>
            <a:pPr algn="ctr">
              <a:lnSpc>
                <a:spcPts val="4080"/>
              </a:lnSpc>
            </a:pPr>
            <a:r>
              <a:rPr lang="en-US" sz="3400" spc="-34" dirty="0">
                <a:solidFill>
                  <a:srgbClr val="F8FBFD"/>
                </a:solidFill>
                <a:latin typeface="Montserrat Classic Bold"/>
              </a:rPr>
              <a:t>method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53332" y="6007556"/>
            <a:ext cx="1097664" cy="1097449"/>
          </a:xfrm>
          <a:prstGeom prst="rect">
            <a:avLst/>
          </a:prstGeom>
          <a:solidFill>
            <a:srgbClr val="F8FBFD"/>
          </a:solidFill>
        </p:spPr>
        <p:txBody>
          <a:bodyPr/>
          <a:lstStyle/>
          <a:p>
            <a:endParaRPr lang="ru-RU"/>
          </a:p>
        </p:txBody>
      </p:sp>
      <p:sp>
        <p:nvSpPr>
          <p:cNvPr id="3" name="AutoShape 3"/>
          <p:cNvSpPr/>
          <p:nvPr/>
        </p:nvSpPr>
        <p:spPr>
          <a:xfrm rot="-2700000">
            <a:off x="9233498" y="-20923"/>
            <a:ext cx="1040204" cy="1183592"/>
          </a:xfrm>
          <a:prstGeom prst="rect">
            <a:avLst/>
          </a:prstGeom>
          <a:solidFill>
            <a:srgbClr val="97BCC7"/>
          </a:solidFill>
        </p:spPr>
        <p:txBody>
          <a:bodyPr/>
          <a:lstStyle/>
          <a:p>
            <a:endParaRPr lang="ru-RU"/>
          </a:p>
        </p:txBody>
      </p:sp>
      <p:sp>
        <p:nvSpPr>
          <p:cNvPr id="4" name="AutoShape 4"/>
          <p:cNvSpPr/>
          <p:nvPr/>
        </p:nvSpPr>
        <p:spPr>
          <a:xfrm rot="-2700000">
            <a:off x="-521522" y="7353886"/>
            <a:ext cx="1514362" cy="26935"/>
          </a:xfrm>
          <a:prstGeom prst="rect">
            <a:avLst/>
          </a:prstGeom>
          <a:solidFill>
            <a:srgbClr val="97BCC7"/>
          </a:solidFill>
        </p:spPr>
        <p:txBody>
          <a:bodyPr/>
          <a:lstStyle/>
          <a:p>
            <a:endParaRPr lang="ru-RU"/>
          </a:p>
        </p:txBody>
      </p:sp>
      <p:sp>
        <p:nvSpPr>
          <p:cNvPr id="5" name="AutoShape 5"/>
          <p:cNvSpPr/>
          <p:nvPr/>
        </p:nvSpPr>
        <p:spPr>
          <a:xfrm rot="-2700000">
            <a:off x="9639040" y="537107"/>
            <a:ext cx="23417" cy="1909472"/>
          </a:xfrm>
          <a:prstGeom prst="rect">
            <a:avLst/>
          </a:prstGeom>
          <a:solidFill>
            <a:srgbClr val="F8FBFD"/>
          </a:solidFill>
        </p:spPr>
        <p:txBody>
          <a:bodyPr/>
          <a:lstStyle/>
          <a:p>
            <a:endParaRPr lang="ru-RU"/>
          </a:p>
        </p:txBody>
      </p:sp>
      <p:graphicFrame>
        <p:nvGraphicFramePr>
          <p:cNvPr id="6" name="Table 6"/>
          <p:cNvGraphicFramePr>
            <a:graphicFrameLocks noGrp="1"/>
          </p:cNvGraphicFramePr>
          <p:nvPr/>
        </p:nvGraphicFramePr>
        <p:xfrm>
          <a:off x="235659" y="280766"/>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8783820" y="181167"/>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
        <p:nvSpPr>
          <p:cNvPr id="8" name="Freeform 8"/>
          <p:cNvSpPr/>
          <p:nvPr/>
        </p:nvSpPr>
        <p:spPr>
          <a:xfrm>
            <a:off x="5010168" y="3831375"/>
            <a:ext cx="4476318" cy="3116111"/>
          </a:xfrm>
          <a:custGeom>
            <a:avLst/>
            <a:gdLst/>
            <a:ahLst/>
            <a:cxnLst/>
            <a:rect l="l" t="t" r="r" b="b"/>
            <a:pathLst>
              <a:path w="4476318" h="3116111">
                <a:moveTo>
                  <a:pt x="0" y="0"/>
                </a:moveTo>
                <a:lnTo>
                  <a:pt x="4476318" y="0"/>
                </a:lnTo>
                <a:lnTo>
                  <a:pt x="4476318" y="3116111"/>
                </a:lnTo>
                <a:lnTo>
                  <a:pt x="0" y="3116111"/>
                </a:lnTo>
                <a:lnTo>
                  <a:pt x="0" y="0"/>
                </a:lnTo>
                <a:close/>
              </a:path>
            </a:pathLst>
          </a:custGeom>
          <a:blipFill>
            <a:blip r:embed="rId3"/>
            <a:stretch>
              <a:fillRect/>
            </a:stretch>
          </a:blipFill>
        </p:spPr>
        <p:txBody>
          <a:bodyPr/>
          <a:lstStyle/>
          <a:p>
            <a:endParaRPr lang="ru-RU"/>
          </a:p>
        </p:txBody>
      </p:sp>
      <p:sp>
        <p:nvSpPr>
          <p:cNvPr id="9" name="Freeform 9"/>
          <p:cNvSpPr/>
          <p:nvPr/>
        </p:nvSpPr>
        <p:spPr>
          <a:xfrm>
            <a:off x="423464" y="3831375"/>
            <a:ext cx="4317503" cy="3116111"/>
          </a:xfrm>
          <a:custGeom>
            <a:avLst/>
            <a:gdLst/>
            <a:ahLst/>
            <a:cxnLst/>
            <a:rect l="l" t="t" r="r" b="b"/>
            <a:pathLst>
              <a:path w="4317503" h="3116111">
                <a:moveTo>
                  <a:pt x="0" y="0"/>
                </a:moveTo>
                <a:lnTo>
                  <a:pt x="4317503" y="0"/>
                </a:lnTo>
                <a:lnTo>
                  <a:pt x="4317503" y="3116111"/>
                </a:lnTo>
                <a:lnTo>
                  <a:pt x="0" y="3116111"/>
                </a:lnTo>
                <a:lnTo>
                  <a:pt x="0" y="0"/>
                </a:lnTo>
                <a:close/>
              </a:path>
            </a:pathLst>
          </a:custGeom>
          <a:blipFill>
            <a:blip r:embed="rId4"/>
            <a:stretch>
              <a:fillRect/>
            </a:stretch>
          </a:blipFill>
        </p:spPr>
        <p:txBody>
          <a:bodyPr/>
          <a:lstStyle/>
          <a:p>
            <a:endParaRPr lang="ru-RU"/>
          </a:p>
        </p:txBody>
      </p:sp>
      <p:sp>
        <p:nvSpPr>
          <p:cNvPr id="10" name="TextBox 10"/>
          <p:cNvSpPr txBox="1"/>
          <p:nvPr/>
        </p:nvSpPr>
        <p:spPr>
          <a:xfrm>
            <a:off x="610200" y="1863857"/>
            <a:ext cx="8261534" cy="2106733"/>
          </a:xfrm>
          <a:prstGeom prst="rect">
            <a:avLst/>
          </a:prstGeom>
        </p:spPr>
        <p:txBody>
          <a:bodyPr lIns="0" tIns="0" rIns="0" bIns="0" rtlCol="0" anchor="t">
            <a:spAutoFit/>
          </a:bodyPr>
          <a:lstStyle/>
          <a:p>
            <a:pPr>
              <a:lnSpc>
                <a:spcPts val="2406"/>
              </a:lnSpc>
            </a:pPr>
            <a:r>
              <a:rPr lang="en-US" sz="1604" spc="16">
                <a:solidFill>
                  <a:srgbClr val="F8FBFD"/>
                </a:solidFill>
                <a:latin typeface="Montserrat Light"/>
              </a:rPr>
              <a:t>Validation:</a:t>
            </a:r>
          </a:p>
          <a:p>
            <a:pPr marL="346324" lvl="1" indent="-173162">
              <a:lnSpc>
                <a:spcPts val="2406"/>
              </a:lnSpc>
              <a:buFont typeface="Arial"/>
              <a:buChar char="•"/>
            </a:pPr>
            <a:r>
              <a:rPr lang="en-US" sz="1604" spc="16">
                <a:solidFill>
                  <a:srgbClr val="F8FBFD"/>
                </a:solidFill>
                <a:latin typeface="Montserrat Light"/>
              </a:rPr>
              <a:t>Choose existing product categorical variable combination. e.g.</a:t>
            </a:r>
          </a:p>
          <a:p>
            <a:pPr>
              <a:lnSpc>
                <a:spcPts val="2406"/>
              </a:lnSpc>
            </a:pPr>
            <a:r>
              <a:rPr lang="en-US" sz="1604" spc="16">
                <a:solidFill>
                  <a:srgbClr val="F8FBFD"/>
                </a:solidFill>
                <a:latin typeface="Montserrat Light"/>
              </a:rPr>
              <a:t>{'product_application': 'blau', 'product_main_family':'K', 'product_marketing_name':'maus', 'product_basic_type': 'BT66'}</a:t>
            </a:r>
          </a:p>
          <a:p>
            <a:pPr marL="346324" lvl="1" indent="-173162">
              <a:lnSpc>
                <a:spcPts val="2406"/>
              </a:lnSpc>
              <a:buFont typeface="Arial"/>
              <a:buChar char="•"/>
            </a:pPr>
            <a:r>
              <a:rPr lang="en-US" sz="1604" spc="16">
                <a:solidFill>
                  <a:srgbClr val="F8FBFD"/>
                </a:solidFill>
                <a:latin typeface="Montserrat Light"/>
              </a:rPr>
              <a:t>predict using LSTM after forming mean of all TS of categorical products</a:t>
            </a:r>
          </a:p>
          <a:p>
            <a:pPr marL="346324" lvl="1" indent="-173162">
              <a:lnSpc>
                <a:spcPts val="2406"/>
              </a:lnSpc>
              <a:buFont typeface="Arial"/>
              <a:buChar char="•"/>
            </a:pPr>
            <a:r>
              <a:rPr lang="en-US" sz="1604" spc="16">
                <a:solidFill>
                  <a:srgbClr val="F8FBFD"/>
                </a:solidFill>
                <a:latin typeface="Montserrat Light"/>
              </a:rPr>
              <a:t>compare to actual to forecast</a:t>
            </a:r>
          </a:p>
          <a:p>
            <a:pPr>
              <a:lnSpc>
                <a:spcPts val="2406"/>
              </a:lnSpc>
            </a:pPr>
            <a:endParaRPr lang="en-US" sz="1604" spc="16">
              <a:solidFill>
                <a:srgbClr val="F8FBFD"/>
              </a:solidFill>
              <a:latin typeface="Montserrat Light"/>
            </a:endParaRPr>
          </a:p>
        </p:txBody>
      </p:sp>
      <p:sp>
        <p:nvSpPr>
          <p:cNvPr id="11" name="TextBox 11"/>
          <p:cNvSpPr txBox="1"/>
          <p:nvPr/>
        </p:nvSpPr>
        <p:spPr>
          <a:xfrm>
            <a:off x="1066936" y="819150"/>
            <a:ext cx="7619729" cy="1162050"/>
          </a:xfrm>
          <a:prstGeom prst="rect">
            <a:avLst/>
          </a:prstGeom>
        </p:spPr>
        <p:txBody>
          <a:bodyPr lIns="0" tIns="0" rIns="0" bIns="0" rtlCol="0" anchor="t">
            <a:spAutoFit/>
          </a:bodyPr>
          <a:lstStyle/>
          <a:p>
            <a:pPr algn="ctr">
              <a:lnSpc>
                <a:spcPts val="5159"/>
              </a:lnSpc>
            </a:pPr>
            <a:r>
              <a:rPr lang="en-US" sz="4299" spc="-42" dirty="0">
                <a:solidFill>
                  <a:srgbClr val="F8FBFD"/>
                </a:solidFill>
                <a:latin typeface="Montserrat Classic Bold"/>
              </a:rPr>
              <a:t>Cold Start</a:t>
            </a:r>
          </a:p>
          <a:p>
            <a:pPr algn="ctr">
              <a:lnSpc>
                <a:spcPts val="4080"/>
              </a:lnSpc>
            </a:pPr>
            <a:r>
              <a:rPr lang="en-US" sz="3400" spc="-34" dirty="0">
                <a:solidFill>
                  <a:srgbClr val="F8FBFD"/>
                </a:solidFill>
                <a:latin typeface="Montserrat Classic Bold"/>
              </a:rPr>
              <a:t>results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514170" y="5082228"/>
            <a:ext cx="5080213" cy="1508125"/>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1. BUSINESS UNDERSTANDING</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53332" y="6007556"/>
            <a:ext cx="1097664" cy="1097449"/>
          </a:xfrm>
          <a:prstGeom prst="rect">
            <a:avLst/>
          </a:prstGeom>
          <a:solidFill>
            <a:srgbClr val="F8FBFD"/>
          </a:solidFill>
        </p:spPr>
        <p:txBody>
          <a:bodyPr/>
          <a:lstStyle/>
          <a:p>
            <a:endParaRPr lang="ru-RU"/>
          </a:p>
        </p:txBody>
      </p:sp>
      <p:sp>
        <p:nvSpPr>
          <p:cNvPr id="3" name="AutoShape 3"/>
          <p:cNvSpPr/>
          <p:nvPr/>
        </p:nvSpPr>
        <p:spPr>
          <a:xfrm rot="-2700000">
            <a:off x="9233498" y="-20923"/>
            <a:ext cx="1040204" cy="1183592"/>
          </a:xfrm>
          <a:prstGeom prst="rect">
            <a:avLst/>
          </a:prstGeom>
          <a:solidFill>
            <a:srgbClr val="97BCC7"/>
          </a:solidFill>
        </p:spPr>
        <p:txBody>
          <a:bodyPr/>
          <a:lstStyle/>
          <a:p>
            <a:endParaRPr lang="ru-RU"/>
          </a:p>
        </p:txBody>
      </p:sp>
      <p:sp>
        <p:nvSpPr>
          <p:cNvPr id="4" name="AutoShape 4"/>
          <p:cNvSpPr/>
          <p:nvPr/>
        </p:nvSpPr>
        <p:spPr>
          <a:xfrm rot="-2700000">
            <a:off x="-521522" y="7353886"/>
            <a:ext cx="1514362" cy="26935"/>
          </a:xfrm>
          <a:prstGeom prst="rect">
            <a:avLst/>
          </a:prstGeom>
          <a:solidFill>
            <a:srgbClr val="97BCC7"/>
          </a:solidFill>
        </p:spPr>
        <p:txBody>
          <a:bodyPr/>
          <a:lstStyle/>
          <a:p>
            <a:endParaRPr lang="ru-RU"/>
          </a:p>
        </p:txBody>
      </p:sp>
      <p:sp>
        <p:nvSpPr>
          <p:cNvPr id="5" name="AutoShape 5"/>
          <p:cNvSpPr/>
          <p:nvPr/>
        </p:nvSpPr>
        <p:spPr>
          <a:xfrm rot="-2700000">
            <a:off x="9639040" y="537107"/>
            <a:ext cx="23417" cy="1909472"/>
          </a:xfrm>
          <a:prstGeom prst="rect">
            <a:avLst/>
          </a:prstGeom>
          <a:solidFill>
            <a:srgbClr val="F8FBFD"/>
          </a:solidFill>
        </p:spPr>
        <p:txBody>
          <a:bodyPr/>
          <a:lstStyle/>
          <a:p>
            <a:endParaRPr lang="ru-RU"/>
          </a:p>
        </p:txBody>
      </p:sp>
      <p:graphicFrame>
        <p:nvGraphicFramePr>
          <p:cNvPr id="6" name="Table 6"/>
          <p:cNvGraphicFramePr>
            <a:graphicFrameLocks noGrp="1"/>
          </p:cNvGraphicFramePr>
          <p:nvPr/>
        </p:nvGraphicFramePr>
        <p:xfrm>
          <a:off x="235659" y="280766"/>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8783820" y="6719153"/>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grpSp>
        <p:nvGrpSpPr>
          <p:cNvPr id="8" name="Group 8"/>
          <p:cNvGrpSpPr/>
          <p:nvPr/>
        </p:nvGrpSpPr>
        <p:grpSpPr>
          <a:xfrm>
            <a:off x="1537352" y="3398698"/>
            <a:ext cx="6962042" cy="3548747"/>
            <a:chOff x="0" y="0"/>
            <a:chExt cx="2578534" cy="1314351"/>
          </a:xfrm>
        </p:grpSpPr>
        <p:sp>
          <p:nvSpPr>
            <p:cNvPr id="9" name="Freeform 9"/>
            <p:cNvSpPr/>
            <p:nvPr/>
          </p:nvSpPr>
          <p:spPr>
            <a:xfrm>
              <a:off x="0" y="0"/>
              <a:ext cx="2578534" cy="1314351"/>
            </a:xfrm>
            <a:custGeom>
              <a:avLst/>
              <a:gdLst/>
              <a:ahLst/>
              <a:cxnLst/>
              <a:rect l="l" t="t" r="r" b="b"/>
              <a:pathLst>
                <a:path w="2578534" h="1314351">
                  <a:moveTo>
                    <a:pt x="40033" y="0"/>
                  </a:moveTo>
                  <a:lnTo>
                    <a:pt x="2538501" y="0"/>
                  </a:lnTo>
                  <a:cubicBezTo>
                    <a:pt x="2549119" y="0"/>
                    <a:pt x="2559301" y="4218"/>
                    <a:pt x="2566809" y="11725"/>
                  </a:cubicBezTo>
                  <a:cubicBezTo>
                    <a:pt x="2574316" y="19233"/>
                    <a:pt x="2578534" y="29415"/>
                    <a:pt x="2578534" y="40033"/>
                  </a:cubicBezTo>
                  <a:lnTo>
                    <a:pt x="2578534" y="1274318"/>
                  </a:lnTo>
                  <a:cubicBezTo>
                    <a:pt x="2578534" y="1284935"/>
                    <a:pt x="2574316" y="1295118"/>
                    <a:pt x="2566809" y="1302626"/>
                  </a:cubicBezTo>
                  <a:cubicBezTo>
                    <a:pt x="2559301" y="1310133"/>
                    <a:pt x="2549119" y="1314351"/>
                    <a:pt x="2538501" y="1314351"/>
                  </a:cubicBezTo>
                  <a:lnTo>
                    <a:pt x="40033" y="1314351"/>
                  </a:lnTo>
                  <a:cubicBezTo>
                    <a:pt x="29415" y="1314351"/>
                    <a:pt x="19233" y="1310133"/>
                    <a:pt x="11725" y="1302626"/>
                  </a:cubicBezTo>
                  <a:cubicBezTo>
                    <a:pt x="4218" y="1295118"/>
                    <a:pt x="0" y="1284935"/>
                    <a:pt x="0" y="1274318"/>
                  </a:cubicBezTo>
                  <a:lnTo>
                    <a:pt x="0" y="40033"/>
                  </a:lnTo>
                  <a:cubicBezTo>
                    <a:pt x="0" y="29415"/>
                    <a:pt x="4218" y="19233"/>
                    <a:pt x="11725" y="11725"/>
                  </a:cubicBezTo>
                  <a:cubicBezTo>
                    <a:pt x="19233" y="4218"/>
                    <a:pt x="29415" y="0"/>
                    <a:pt x="40033" y="0"/>
                  </a:cubicBezTo>
                  <a:close/>
                </a:path>
              </a:pathLst>
            </a:custGeom>
            <a:solidFill>
              <a:srgbClr val="CFE2F3"/>
            </a:solidFill>
          </p:spPr>
          <p:txBody>
            <a:bodyPr/>
            <a:lstStyle/>
            <a:p>
              <a:endParaRPr lang="ru-RU"/>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1" name="Freeform 11"/>
          <p:cNvSpPr/>
          <p:nvPr/>
        </p:nvSpPr>
        <p:spPr>
          <a:xfrm>
            <a:off x="1958105" y="3657600"/>
            <a:ext cx="6097128" cy="3030942"/>
          </a:xfrm>
          <a:custGeom>
            <a:avLst/>
            <a:gdLst/>
            <a:ahLst/>
            <a:cxnLst/>
            <a:rect l="l" t="t" r="r" b="b"/>
            <a:pathLst>
              <a:path w="6097128" h="3030942">
                <a:moveTo>
                  <a:pt x="0" y="0"/>
                </a:moveTo>
                <a:lnTo>
                  <a:pt x="6097128" y="0"/>
                </a:lnTo>
                <a:lnTo>
                  <a:pt x="6097128" y="3030942"/>
                </a:lnTo>
                <a:lnTo>
                  <a:pt x="0" y="3030942"/>
                </a:lnTo>
                <a:lnTo>
                  <a:pt x="0" y="0"/>
                </a:lnTo>
                <a:close/>
              </a:path>
            </a:pathLst>
          </a:custGeom>
          <a:blipFill>
            <a:blip r:embed="rId3"/>
            <a:stretch>
              <a:fillRect/>
            </a:stretch>
          </a:blipFill>
        </p:spPr>
        <p:txBody>
          <a:bodyPr/>
          <a:lstStyle/>
          <a:p>
            <a:endParaRPr lang="ru-RU"/>
          </a:p>
        </p:txBody>
      </p:sp>
      <p:sp>
        <p:nvSpPr>
          <p:cNvPr id="12" name="TextBox 12"/>
          <p:cNvSpPr txBox="1"/>
          <p:nvPr/>
        </p:nvSpPr>
        <p:spPr>
          <a:xfrm>
            <a:off x="492752" y="2127598"/>
            <a:ext cx="8779801" cy="561467"/>
          </a:xfrm>
          <a:prstGeom prst="rect">
            <a:avLst/>
          </a:prstGeom>
        </p:spPr>
        <p:txBody>
          <a:bodyPr lIns="0" tIns="0" rIns="0" bIns="0" rtlCol="0" anchor="t">
            <a:spAutoFit/>
          </a:bodyPr>
          <a:lstStyle/>
          <a:p>
            <a:pPr>
              <a:lnSpc>
                <a:spcPts val="2269"/>
              </a:lnSpc>
            </a:pPr>
            <a:r>
              <a:rPr lang="en-US" sz="1513" spc="15">
                <a:solidFill>
                  <a:srgbClr val="F8FBFD"/>
                </a:solidFill>
                <a:latin typeface="Montserrat Light"/>
              </a:rPr>
              <a:t>Filtering same product baic type(eg. BT223) of data, encode the string value inside to integer and use them with all features as training data to random forest regressor</a:t>
            </a:r>
          </a:p>
        </p:txBody>
      </p:sp>
      <p:sp>
        <p:nvSpPr>
          <p:cNvPr id="13" name="TextBox 13"/>
          <p:cNvSpPr txBox="1"/>
          <p:nvPr/>
        </p:nvSpPr>
        <p:spPr>
          <a:xfrm>
            <a:off x="1066936" y="819150"/>
            <a:ext cx="7619729" cy="1162050"/>
          </a:xfrm>
          <a:prstGeom prst="rect">
            <a:avLst/>
          </a:prstGeom>
        </p:spPr>
        <p:txBody>
          <a:bodyPr lIns="0" tIns="0" rIns="0" bIns="0" rtlCol="0" anchor="t">
            <a:spAutoFit/>
          </a:bodyPr>
          <a:lstStyle/>
          <a:p>
            <a:pPr algn="ctr">
              <a:lnSpc>
                <a:spcPts val="5159"/>
              </a:lnSpc>
            </a:pPr>
            <a:r>
              <a:rPr lang="en-US" sz="4299" spc="-42" dirty="0">
                <a:solidFill>
                  <a:srgbClr val="F8FBFD"/>
                </a:solidFill>
                <a:latin typeface="Montserrat Classic Bold"/>
              </a:rPr>
              <a:t>Cold Start</a:t>
            </a:r>
          </a:p>
          <a:p>
            <a:pPr algn="ctr">
              <a:lnSpc>
                <a:spcPts val="4080"/>
              </a:lnSpc>
            </a:pPr>
            <a:r>
              <a:rPr lang="en-US" sz="3400" spc="-34" dirty="0">
                <a:solidFill>
                  <a:srgbClr val="F8FBFD"/>
                </a:solidFill>
                <a:latin typeface="Montserrat Classic Bold"/>
              </a:rPr>
              <a:t>method 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438090" y="5853430"/>
            <a:ext cx="5080213" cy="730250"/>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6. DEPLOYMENT</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7178522" y="-1076302"/>
            <a:ext cx="1816139" cy="1815784"/>
          </a:xfrm>
          <a:prstGeom prst="rect">
            <a:avLst/>
          </a:prstGeom>
          <a:solidFill>
            <a:srgbClr val="97BCC7"/>
          </a:solidFill>
        </p:spPr>
        <p:txBody>
          <a:bodyPr/>
          <a:lstStyle/>
          <a:p>
            <a:endParaRPr lang="ru-RU"/>
          </a:p>
        </p:txBody>
      </p:sp>
      <p:sp>
        <p:nvSpPr>
          <p:cNvPr id="3" name="AutoShape 3"/>
          <p:cNvSpPr/>
          <p:nvPr/>
        </p:nvSpPr>
        <p:spPr>
          <a:xfrm rot="-2700000">
            <a:off x="-684968" y="4076789"/>
            <a:ext cx="4215873" cy="5693313"/>
          </a:xfrm>
          <a:prstGeom prst="rect">
            <a:avLst/>
          </a:prstGeom>
          <a:solidFill>
            <a:srgbClr val="97BCC7"/>
          </a:solidFill>
        </p:spPr>
        <p:txBody>
          <a:bodyPr/>
          <a:lstStyle/>
          <a:p>
            <a:endParaRPr lang="ru-RU"/>
          </a:p>
        </p:txBody>
      </p:sp>
      <p:graphicFrame>
        <p:nvGraphicFramePr>
          <p:cNvPr id="4" name="Table 4"/>
          <p:cNvGraphicFramePr>
            <a:graphicFrameLocks noGrp="1"/>
          </p:cNvGraphicFramePr>
          <p:nvPr/>
        </p:nvGraphicFramePr>
        <p:xfrm>
          <a:off x="346714" y="167723"/>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340363" y="718309"/>
            <a:ext cx="9076160" cy="500891"/>
          </a:xfrm>
          <a:prstGeom prst="rect">
            <a:avLst/>
          </a:prstGeom>
        </p:spPr>
        <p:txBody>
          <a:bodyPr lIns="0" tIns="0" rIns="0" bIns="0" rtlCol="0" anchor="t">
            <a:spAutoFit/>
          </a:bodyPr>
          <a:lstStyle/>
          <a:p>
            <a:pPr algn="l">
              <a:lnSpc>
                <a:spcPts val="4095"/>
              </a:lnSpc>
            </a:pPr>
            <a:r>
              <a:rPr lang="en-US" sz="3200" dirty="0">
                <a:solidFill>
                  <a:srgbClr val="003359"/>
                </a:solidFill>
                <a:latin typeface="Montserrat Classic"/>
              </a:rPr>
              <a:t>Deployment and Workflow</a:t>
            </a:r>
          </a:p>
        </p:txBody>
      </p:sp>
      <p:sp>
        <p:nvSpPr>
          <p:cNvPr id="6" name="Freeform 6"/>
          <p:cNvSpPr/>
          <p:nvPr/>
        </p:nvSpPr>
        <p:spPr>
          <a:xfrm>
            <a:off x="294511" y="1572239"/>
            <a:ext cx="9076159" cy="5011441"/>
          </a:xfrm>
          <a:custGeom>
            <a:avLst/>
            <a:gdLst/>
            <a:ahLst/>
            <a:cxnLst/>
            <a:rect l="l" t="t" r="r" b="b"/>
            <a:pathLst>
              <a:path w="9076159" h="5011441">
                <a:moveTo>
                  <a:pt x="0" y="0"/>
                </a:moveTo>
                <a:lnTo>
                  <a:pt x="9076159" y="0"/>
                </a:lnTo>
                <a:lnTo>
                  <a:pt x="9076159" y="5011441"/>
                </a:lnTo>
                <a:lnTo>
                  <a:pt x="0" y="5011441"/>
                </a:lnTo>
                <a:lnTo>
                  <a:pt x="0" y="0"/>
                </a:lnTo>
                <a:close/>
              </a:path>
            </a:pathLst>
          </a:custGeom>
          <a:blipFill>
            <a:blip r:embed="rId2"/>
            <a:stretch>
              <a:fillRect/>
            </a:stretch>
          </a:blipFill>
        </p:spPr>
        <p:txBody>
          <a:bodyPr/>
          <a:lstStyle/>
          <a:p>
            <a:endParaRPr lang="ru-RU"/>
          </a:p>
        </p:txBody>
      </p:sp>
      <p:sp>
        <p:nvSpPr>
          <p:cNvPr id="7" name="Freeform 7"/>
          <p:cNvSpPr/>
          <p:nvPr/>
        </p:nvSpPr>
        <p:spPr>
          <a:xfrm>
            <a:off x="8734840" y="6777084"/>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498954" y="5249602"/>
            <a:ext cx="5080213" cy="1508125"/>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7. CONCLUSION &amp; OUTLOOK</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graphicFrame>
        <p:nvGraphicFramePr>
          <p:cNvPr id="4" name="Table 4"/>
          <p:cNvGraphicFramePr>
            <a:graphicFrameLocks noGrp="1"/>
          </p:cNvGraphicFramePr>
          <p:nvPr/>
        </p:nvGraphicFramePr>
        <p:xfrm>
          <a:off x="731520" y="209799"/>
          <a:ext cx="8539163" cy="508542"/>
        </p:xfrm>
        <a:graphic>
          <a:graphicData uri="http://schemas.openxmlformats.org/drawingml/2006/table">
            <a:tbl>
              <a:tblPr/>
              <a:tblGrid>
                <a:gridCol w="1794047">
                  <a:extLst>
                    <a:ext uri="{9D8B030D-6E8A-4147-A177-3AD203B41FA5}">
                      <a16:colId xmlns:a16="http://schemas.microsoft.com/office/drawing/2014/main" val="20000"/>
                    </a:ext>
                  </a:extLst>
                </a:gridCol>
                <a:gridCol w="1457085">
                  <a:extLst>
                    <a:ext uri="{9D8B030D-6E8A-4147-A177-3AD203B41FA5}">
                      <a16:colId xmlns:a16="http://schemas.microsoft.com/office/drawing/2014/main" val="20001"/>
                    </a:ext>
                  </a:extLst>
                </a:gridCol>
                <a:gridCol w="1323554">
                  <a:extLst>
                    <a:ext uri="{9D8B030D-6E8A-4147-A177-3AD203B41FA5}">
                      <a16:colId xmlns:a16="http://schemas.microsoft.com/office/drawing/2014/main" val="20002"/>
                    </a:ext>
                  </a:extLst>
                </a:gridCol>
                <a:gridCol w="1099365">
                  <a:extLst>
                    <a:ext uri="{9D8B030D-6E8A-4147-A177-3AD203B41FA5}">
                      <a16:colId xmlns:a16="http://schemas.microsoft.com/office/drawing/2014/main" val="20003"/>
                    </a:ext>
                  </a:extLst>
                </a:gridCol>
                <a:gridCol w="913828">
                  <a:extLst>
                    <a:ext uri="{9D8B030D-6E8A-4147-A177-3AD203B41FA5}">
                      <a16:colId xmlns:a16="http://schemas.microsoft.com/office/drawing/2014/main" val="20004"/>
                    </a:ext>
                  </a:extLst>
                </a:gridCol>
                <a:gridCol w="969231">
                  <a:extLst>
                    <a:ext uri="{9D8B030D-6E8A-4147-A177-3AD203B41FA5}">
                      <a16:colId xmlns:a16="http://schemas.microsoft.com/office/drawing/2014/main" val="20005"/>
                    </a:ext>
                  </a:extLst>
                </a:gridCol>
                <a:gridCol w="982053">
                  <a:extLst>
                    <a:ext uri="{9D8B030D-6E8A-4147-A177-3AD203B41FA5}">
                      <a16:colId xmlns:a16="http://schemas.microsoft.com/office/drawing/2014/main" val="20006"/>
                    </a:ext>
                  </a:extLst>
                </a:gridCol>
              </a:tblGrid>
              <a:tr h="262149">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extLst>
                  <a:ext uri="{0D108BD9-81ED-4DB2-BD59-A6C34878D82A}">
                    <a16:rowId xmlns:a16="http://schemas.microsoft.com/office/drawing/2014/main" val="10000"/>
                  </a:ext>
                </a:extLst>
              </a:tr>
            </a:tbl>
          </a:graphicData>
        </a:graphic>
      </p:graphicFrame>
      <p:sp>
        <p:nvSpPr>
          <p:cNvPr id="5" name="Freeform 5"/>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
        <p:nvSpPr>
          <p:cNvPr id="6" name="Freeform 6"/>
          <p:cNvSpPr/>
          <p:nvPr/>
        </p:nvSpPr>
        <p:spPr>
          <a:xfrm>
            <a:off x="314552" y="3586014"/>
            <a:ext cx="3959046" cy="3101817"/>
          </a:xfrm>
          <a:custGeom>
            <a:avLst/>
            <a:gdLst/>
            <a:ahLst/>
            <a:cxnLst/>
            <a:rect l="l" t="t" r="r" b="b"/>
            <a:pathLst>
              <a:path w="3959046" h="3101817">
                <a:moveTo>
                  <a:pt x="0" y="0"/>
                </a:moveTo>
                <a:lnTo>
                  <a:pt x="3959047" y="0"/>
                </a:lnTo>
                <a:lnTo>
                  <a:pt x="3959047" y="3101817"/>
                </a:lnTo>
                <a:lnTo>
                  <a:pt x="0" y="3101817"/>
                </a:lnTo>
                <a:lnTo>
                  <a:pt x="0" y="0"/>
                </a:lnTo>
                <a:close/>
              </a:path>
            </a:pathLst>
          </a:custGeom>
          <a:blipFill>
            <a:blip r:embed="rId3"/>
            <a:stretch>
              <a:fillRect/>
            </a:stretch>
          </a:blipFill>
        </p:spPr>
        <p:txBody>
          <a:bodyPr/>
          <a:lstStyle/>
          <a:p>
            <a:endParaRPr lang="ru-RU"/>
          </a:p>
        </p:txBody>
      </p:sp>
      <p:sp>
        <p:nvSpPr>
          <p:cNvPr id="7" name="Freeform 7"/>
          <p:cNvSpPr/>
          <p:nvPr/>
        </p:nvSpPr>
        <p:spPr>
          <a:xfrm>
            <a:off x="4544630" y="3657600"/>
            <a:ext cx="4899756" cy="2982460"/>
          </a:xfrm>
          <a:custGeom>
            <a:avLst/>
            <a:gdLst/>
            <a:ahLst/>
            <a:cxnLst/>
            <a:rect l="l" t="t" r="r" b="b"/>
            <a:pathLst>
              <a:path w="4899756" h="2982460">
                <a:moveTo>
                  <a:pt x="0" y="0"/>
                </a:moveTo>
                <a:lnTo>
                  <a:pt x="4899756" y="0"/>
                </a:lnTo>
                <a:lnTo>
                  <a:pt x="4899756" y="2982460"/>
                </a:lnTo>
                <a:lnTo>
                  <a:pt x="0" y="2982460"/>
                </a:lnTo>
                <a:lnTo>
                  <a:pt x="0" y="0"/>
                </a:lnTo>
                <a:close/>
              </a:path>
            </a:pathLst>
          </a:custGeom>
          <a:blipFill>
            <a:blip r:embed="rId4"/>
            <a:stretch>
              <a:fillRect/>
            </a:stretch>
          </a:blipFill>
        </p:spPr>
        <p:txBody>
          <a:bodyPr/>
          <a:lstStyle/>
          <a:p>
            <a:endParaRPr lang="ru-RU"/>
          </a:p>
        </p:txBody>
      </p:sp>
      <p:sp>
        <p:nvSpPr>
          <p:cNvPr id="8" name="TextBox 8"/>
          <p:cNvSpPr txBox="1"/>
          <p:nvPr/>
        </p:nvSpPr>
        <p:spPr>
          <a:xfrm>
            <a:off x="1719299" y="891540"/>
            <a:ext cx="7551384" cy="1295400"/>
          </a:xfrm>
          <a:prstGeom prst="rect">
            <a:avLst/>
          </a:prstGeom>
        </p:spPr>
        <p:txBody>
          <a:bodyPr lIns="0" tIns="0" rIns="0" bIns="0" rtlCol="0" anchor="t">
            <a:spAutoFit/>
          </a:bodyPr>
          <a:lstStyle/>
          <a:p>
            <a:pPr algn="r">
              <a:lnSpc>
                <a:spcPts val="5159"/>
              </a:lnSpc>
            </a:pPr>
            <a:r>
              <a:rPr lang="en-US" sz="4299" spc="-42">
                <a:solidFill>
                  <a:srgbClr val="F8FBFD"/>
                </a:solidFill>
                <a:latin typeface="Montserrat Classic Bold"/>
              </a:rPr>
              <a:t>Challenges Faced/Limitations</a:t>
            </a:r>
          </a:p>
        </p:txBody>
      </p:sp>
      <p:sp>
        <p:nvSpPr>
          <p:cNvPr id="9" name="TextBox 9"/>
          <p:cNvSpPr txBox="1"/>
          <p:nvPr/>
        </p:nvSpPr>
        <p:spPr>
          <a:xfrm>
            <a:off x="981922" y="2246751"/>
            <a:ext cx="8288760" cy="674370"/>
          </a:xfrm>
          <a:prstGeom prst="rect">
            <a:avLst/>
          </a:prstGeom>
        </p:spPr>
        <p:txBody>
          <a:bodyPr lIns="0" tIns="0" rIns="0" bIns="0" rtlCol="0" anchor="t">
            <a:spAutoFit/>
          </a:bodyPr>
          <a:lstStyle/>
          <a:p>
            <a:pPr algn="r">
              <a:lnSpc>
                <a:spcPts val="2700"/>
              </a:lnSpc>
            </a:pPr>
            <a:r>
              <a:rPr lang="en-US" sz="1800" spc="18">
                <a:solidFill>
                  <a:srgbClr val="F8FBFD"/>
                </a:solidFill>
                <a:latin typeface="Montserrat Light"/>
              </a:rPr>
              <a:t>SMAPE does not handle 0 well. Depending on the library used, may return unusual figures or nan values after calculation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sp>
        <p:nvSpPr>
          <p:cNvPr id="4" name="TextBox 4"/>
          <p:cNvSpPr txBox="1"/>
          <p:nvPr/>
        </p:nvSpPr>
        <p:spPr>
          <a:xfrm>
            <a:off x="5690019" y="1013267"/>
            <a:ext cx="3580663" cy="1295400"/>
          </a:xfrm>
          <a:prstGeom prst="rect">
            <a:avLst/>
          </a:prstGeom>
        </p:spPr>
        <p:txBody>
          <a:bodyPr lIns="0" tIns="0" rIns="0" bIns="0" rtlCol="0" anchor="t">
            <a:spAutoFit/>
          </a:bodyPr>
          <a:lstStyle/>
          <a:p>
            <a:pPr algn="r">
              <a:lnSpc>
                <a:spcPts val="5159"/>
              </a:lnSpc>
            </a:pPr>
            <a:r>
              <a:rPr lang="en-US" sz="4299" spc="-42">
                <a:solidFill>
                  <a:srgbClr val="F8FBFD"/>
                </a:solidFill>
                <a:latin typeface="Montserrat Classic Bold"/>
              </a:rPr>
              <a:t>Conclusion &amp; Outlook</a:t>
            </a:r>
          </a:p>
        </p:txBody>
      </p:sp>
      <p:sp>
        <p:nvSpPr>
          <p:cNvPr id="5" name="TextBox 5"/>
          <p:cNvSpPr txBox="1"/>
          <p:nvPr/>
        </p:nvSpPr>
        <p:spPr>
          <a:xfrm>
            <a:off x="981922" y="2549768"/>
            <a:ext cx="8288760" cy="4446270"/>
          </a:xfrm>
          <a:prstGeom prst="rect">
            <a:avLst/>
          </a:prstGeom>
        </p:spPr>
        <p:txBody>
          <a:bodyPr lIns="0" tIns="0" rIns="0" bIns="0" rtlCol="0" anchor="t">
            <a:spAutoFit/>
          </a:bodyPr>
          <a:lstStyle/>
          <a:p>
            <a:pPr marL="388620" lvl="1" indent="-194310">
              <a:lnSpc>
                <a:spcPts val="2700"/>
              </a:lnSpc>
              <a:buFont typeface="Arial"/>
              <a:buChar char="•"/>
            </a:pPr>
            <a:r>
              <a:rPr lang="en-US" sz="1800" spc="18" dirty="0">
                <a:solidFill>
                  <a:srgbClr val="F8FBFD"/>
                </a:solidFill>
                <a:latin typeface="Montserrat Light"/>
              </a:rPr>
              <a:t>Out of all models we tried, </a:t>
            </a:r>
            <a:r>
              <a:rPr lang="en-US" sz="1800" b="1" spc="18" dirty="0">
                <a:solidFill>
                  <a:srgbClr val="F8FBFD"/>
                </a:solidFill>
                <a:latin typeface="Montserrat Light"/>
              </a:rPr>
              <a:t>LSTM</a:t>
            </a:r>
            <a:r>
              <a:rPr lang="en-US" sz="1800" spc="18" dirty="0">
                <a:solidFill>
                  <a:srgbClr val="F8FBFD"/>
                </a:solidFill>
                <a:latin typeface="Montserrat Light"/>
              </a:rPr>
              <a:t> performed the best, however, we have not tried to use hyperparameter tuning in Random forest regressor. </a:t>
            </a:r>
          </a:p>
          <a:p>
            <a:pPr marL="388620" lvl="1" indent="-194310">
              <a:lnSpc>
                <a:spcPts val="2700"/>
              </a:lnSpc>
              <a:buFont typeface="Arial"/>
              <a:buChar char="•"/>
            </a:pPr>
            <a:r>
              <a:rPr lang="en-US" sz="1800" spc="18" dirty="0">
                <a:solidFill>
                  <a:srgbClr val="F8FBFD"/>
                </a:solidFill>
                <a:latin typeface="Montserrat Light"/>
              </a:rPr>
              <a:t>Based on Arima method, while including covariates improved some model’s forecasting accuracy, it also worsened many others. As a result, number of models that were above 0% accuracy score were produced. Future steps could include selecting whether to use covariates based on the performance. Another method we could try would be to use a recursive strategy instead.</a:t>
            </a:r>
          </a:p>
          <a:p>
            <a:pPr marL="388620" lvl="1" indent="-194310">
              <a:lnSpc>
                <a:spcPts val="2700"/>
              </a:lnSpc>
              <a:buFont typeface="Arial"/>
              <a:buChar char="•"/>
            </a:pPr>
            <a:r>
              <a:rPr lang="en-US" sz="1800" spc="18" dirty="0">
                <a:solidFill>
                  <a:srgbClr val="F8FBFD"/>
                </a:solidFill>
                <a:latin typeface="Montserrat Light"/>
              </a:rPr>
              <a:t>We discovered another method of cold start forecasting through Amazon’s method(with package </a:t>
            </a:r>
            <a:r>
              <a:rPr lang="en-US" sz="1800" spc="18" dirty="0" err="1">
                <a:solidFill>
                  <a:srgbClr val="F8FBFD"/>
                </a:solidFill>
                <a:latin typeface="Montserrat Light"/>
              </a:rPr>
              <a:t>Autogluon</a:t>
            </a:r>
            <a:r>
              <a:rPr lang="en-US" sz="1800" spc="18" dirty="0">
                <a:solidFill>
                  <a:srgbClr val="F8FBFD"/>
                </a:solidFill>
                <a:latin typeface="Montserrat Light"/>
              </a:rPr>
              <a:t>) and we would like to have tried it in the future</a:t>
            </a:r>
          </a:p>
          <a:p>
            <a:pPr marL="388620" lvl="1" indent="-194310">
              <a:lnSpc>
                <a:spcPts val="2700"/>
              </a:lnSpc>
              <a:buFont typeface="Arial"/>
              <a:buChar char="•"/>
            </a:pPr>
            <a:endParaRPr lang="en-US" sz="1800" spc="18" dirty="0">
              <a:solidFill>
                <a:srgbClr val="F8FBFD"/>
              </a:solidFill>
              <a:latin typeface="Montserrat Light"/>
            </a:endParaRPr>
          </a:p>
        </p:txBody>
      </p:sp>
      <p:graphicFrame>
        <p:nvGraphicFramePr>
          <p:cNvPr id="6" name="Table 6"/>
          <p:cNvGraphicFramePr>
            <a:graphicFrameLocks noGrp="1"/>
          </p:cNvGraphicFramePr>
          <p:nvPr/>
        </p:nvGraphicFramePr>
        <p:xfrm>
          <a:off x="731520" y="209799"/>
          <a:ext cx="8539163" cy="508542"/>
        </p:xfrm>
        <a:graphic>
          <a:graphicData uri="http://schemas.openxmlformats.org/drawingml/2006/table">
            <a:tbl>
              <a:tblPr/>
              <a:tblGrid>
                <a:gridCol w="1794047">
                  <a:extLst>
                    <a:ext uri="{9D8B030D-6E8A-4147-A177-3AD203B41FA5}">
                      <a16:colId xmlns:a16="http://schemas.microsoft.com/office/drawing/2014/main" val="20000"/>
                    </a:ext>
                  </a:extLst>
                </a:gridCol>
                <a:gridCol w="1457085">
                  <a:extLst>
                    <a:ext uri="{9D8B030D-6E8A-4147-A177-3AD203B41FA5}">
                      <a16:colId xmlns:a16="http://schemas.microsoft.com/office/drawing/2014/main" val="20001"/>
                    </a:ext>
                  </a:extLst>
                </a:gridCol>
                <a:gridCol w="1323554">
                  <a:extLst>
                    <a:ext uri="{9D8B030D-6E8A-4147-A177-3AD203B41FA5}">
                      <a16:colId xmlns:a16="http://schemas.microsoft.com/office/drawing/2014/main" val="20002"/>
                    </a:ext>
                  </a:extLst>
                </a:gridCol>
                <a:gridCol w="1099365">
                  <a:extLst>
                    <a:ext uri="{9D8B030D-6E8A-4147-A177-3AD203B41FA5}">
                      <a16:colId xmlns:a16="http://schemas.microsoft.com/office/drawing/2014/main" val="20003"/>
                    </a:ext>
                  </a:extLst>
                </a:gridCol>
                <a:gridCol w="913828">
                  <a:extLst>
                    <a:ext uri="{9D8B030D-6E8A-4147-A177-3AD203B41FA5}">
                      <a16:colId xmlns:a16="http://schemas.microsoft.com/office/drawing/2014/main" val="20004"/>
                    </a:ext>
                  </a:extLst>
                </a:gridCol>
                <a:gridCol w="969231">
                  <a:extLst>
                    <a:ext uri="{9D8B030D-6E8A-4147-A177-3AD203B41FA5}">
                      <a16:colId xmlns:a16="http://schemas.microsoft.com/office/drawing/2014/main" val="20005"/>
                    </a:ext>
                  </a:extLst>
                </a:gridCol>
                <a:gridCol w="982053">
                  <a:extLst>
                    <a:ext uri="{9D8B030D-6E8A-4147-A177-3AD203B41FA5}">
                      <a16:colId xmlns:a16="http://schemas.microsoft.com/office/drawing/2014/main" val="20006"/>
                    </a:ext>
                  </a:extLst>
                </a:gridCol>
              </a:tblGrid>
              <a:tr h="262149">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extLst>
                  <a:ext uri="{0D108BD9-81ED-4DB2-BD59-A6C34878D82A}">
                    <a16:rowId xmlns:a16="http://schemas.microsoft.com/office/drawing/2014/main" val="10000"/>
                  </a:ext>
                </a:extLst>
              </a:tr>
            </a:tbl>
          </a:graphicData>
        </a:graphic>
      </p:graphicFrame>
      <p:sp>
        <p:nvSpPr>
          <p:cNvPr id="7" name="Freeform 7"/>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350308" y="4015074"/>
            <a:ext cx="5080213" cy="1495425"/>
          </a:xfrm>
          <a:prstGeom prst="rect">
            <a:avLst/>
          </a:prstGeom>
        </p:spPr>
        <p:txBody>
          <a:bodyPr lIns="0" tIns="0" rIns="0" bIns="0" rtlCol="0" anchor="t">
            <a:spAutoFit/>
          </a:bodyPr>
          <a:lstStyle/>
          <a:p>
            <a:pPr algn="ctr">
              <a:lnSpc>
                <a:spcPts val="5999"/>
              </a:lnSpc>
            </a:pPr>
            <a:r>
              <a:rPr lang="en-US" sz="3999" spc="39">
                <a:solidFill>
                  <a:srgbClr val="CFE2F3"/>
                </a:solidFill>
                <a:latin typeface="Montserrat Light Bold"/>
              </a:rPr>
              <a:t>THANK YOU!</a:t>
            </a:r>
          </a:p>
          <a:p>
            <a:pPr algn="ctr">
              <a:lnSpc>
                <a:spcPts val="5999"/>
              </a:lnSpc>
            </a:pPr>
            <a:r>
              <a:rPr lang="en-US" sz="3999" spc="39">
                <a:solidFill>
                  <a:srgbClr val="CFE2F3"/>
                </a:solidFill>
                <a:latin typeface="Montserrat Light Bold Italics"/>
              </a:rPr>
              <a:t>Questions?</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grpSp>
        <p:nvGrpSpPr>
          <p:cNvPr id="4" name="Group 4"/>
          <p:cNvGrpSpPr/>
          <p:nvPr/>
        </p:nvGrpSpPr>
        <p:grpSpPr>
          <a:xfrm>
            <a:off x="213247" y="3790950"/>
            <a:ext cx="5697736" cy="3320441"/>
            <a:chOff x="0" y="0"/>
            <a:chExt cx="2110272" cy="1229793"/>
          </a:xfrm>
        </p:grpSpPr>
        <p:sp>
          <p:nvSpPr>
            <p:cNvPr id="5" name="Freeform 5"/>
            <p:cNvSpPr/>
            <p:nvPr/>
          </p:nvSpPr>
          <p:spPr>
            <a:xfrm>
              <a:off x="0" y="0"/>
              <a:ext cx="2110273" cy="1229793"/>
            </a:xfrm>
            <a:custGeom>
              <a:avLst/>
              <a:gdLst/>
              <a:ahLst/>
              <a:cxnLst/>
              <a:rect l="l" t="t" r="r" b="b"/>
              <a:pathLst>
                <a:path w="2110273" h="1229793">
                  <a:moveTo>
                    <a:pt x="48916" y="0"/>
                  </a:moveTo>
                  <a:lnTo>
                    <a:pt x="2061357" y="0"/>
                  </a:lnTo>
                  <a:cubicBezTo>
                    <a:pt x="2088372" y="0"/>
                    <a:pt x="2110273" y="21900"/>
                    <a:pt x="2110273" y="48916"/>
                  </a:cubicBezTo>
                  <a:lnTo>
                    <a:pt x="2110273" y="1180877"/>
                  </a:lnTo>
                  <a:cubicBezTo>
                    <a:pt x="2110273" y="1193851"/>
                    <a:pt x="2105119" y="1206293"/>
                    <a:pt x="2095946" y="1215466"/>
                  </a:cubicBezTo>
                  <a:cubicBezTo>
                    <a:pt x="2086772" y="1224640"/>
                    <a:pt x="2074330" y="1229793"/>
                    <a:pt x="2061357" y="1229793"/>
                  </a:cubicBezTo>
                  <a:lnTo>
                    <a:pt x="48916" y="1229793"/>
                  </a:lnTo>
                  <a:cubicBezTo>
                    <a:pt x="21900" y="1229793"/>
                    <a:pt x="0" y="1207893"/>
                    <a:pt x="0" y="1180877"/>
                  </a:cubicBezTo>
                  <a:lnTo>
                    <a:pt x="0" y="48916"/>
                  </a:lnTo>
                  <a:cubicBezTo>
                    <a:pt x="0" y="21900"/>
                    <a:pt x="21900" y="0"/>
                    <a:pt x="48916" y="0"/>
                  </a:cubicBezTo>
                  <a:close/>
                </a:path>
              </a:pathLst>
            </a:custGeom>
            <a:solidFill>
              <a:srgbClr val="97BCC7"/>
            </a:solidFill>
          </p:spPr>
          <p:txBody>
            <a:bodyPr/>
            <a:lstStyle/>
            <a:p>
              <a:endParaRPr lang="ru-RU"/>
            </a:p>
          </p:txBody>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7" name="AutoShape 7"/>
          <p:cNvSpPr/>
          <p:nvPr/>
        </p:nvSpPr>
        <p:spPr>
          <a:xfrm rot="-2700000">
            <a:off x="4233288" y="2126265"/>
            <a:ext cx="151590" cy="151561"/>
          </a:xfrm>
          <a:prstGeom prst="rect">
            <a:avLst/>
          </a:prstGeom>
          <a:solidFill>
            <a:srgbClr val="F2F2F2"/>
          </a:solidFill>
        </p:spPr>
        <p:txBody>
          <a:bodyPr/>
          <a:lstStyle/>
          <a:p>
            <a:endParaRPr lang="ru-RU"/>
          </a:p>
        </p:txBody>
      </p:sp>
      <p:sp>
        <p:nvSpPr>
          <p:cNvPr id="8" name="Freeform 8"/>
          <p:cNvSpPr/>
          <p:nvPr/>
        </p:nvSpPr>
        <p:spPr>
          <a:xfrm>
            <a:off x="419010" y="3916519"/>
            <a:ext cx="5286210" cy="3069303"/>
          </a:xfrm>
          <a:custGeom>
            <a:avLst/>
            <a:gdLst/>
            <a:ahLst/>
            <a:cxnLst/>
            <a:rect l="l" t="t" r="r" b="b"/>
            <a:pathLst>
              <a:path w="5286210" h="3069303">
                <a:moveTo>
                  <a:pt x="0" y="0"/>
                </a:moveTo>
                <a:lnTo>
                  <a:pt x="5286210" y="0"/>
                </a:lnTo>
                <a:lnTo>
                  <a:pt x="5286210" y="3069303"/>
                </a:lnTo>
                <a:lnTo>
                  <a:pt x="0" y="3069303"/>
                </a:lnTo>
                <a:lnTo>
                  <a:pt x="0" y="0"/>
                </a:lnTo>
                <a:close/>
              </a:path>
            </a:pathLst>
          </a:custGeom>
          <a:blipFill>
            <a:blip r:embed="rId2"/>
            <a:stretch>
              <a:fillRect l="-12243" t="-18937" r="-11677" b="-19186"/>
            </a:stretch>
          </a:blipFill>
        </p:spPr>
        <p:txBody>
          <a:bodyPr/>
          <a:lstStyle/>
          <a:p>
            <a:endParaRPr lang="ru-RU"/>
          </a:p>
        </p:txBody>
      </p:sp>
      <p:sp>
        <p:nvSpPr>
          <p:cNvPr id="9" name="TextBox 9"/>
          <p:cNvSpPr txBox="1"/>
          <p:nvPr/>
        </p:nvSpPr>
        <p:spPr>
          <a:xfrm>
            <a:off x="1514375" y="619242"/>
            <a:ext cx="8078059" cy="1295400"/>
          </a:xfrm>
          <a:prstGeom prst="rect">
            <a:avLst/>
          </a:prstGeom>
        </p:spPr>
        <p:txBody>
          <a:bodyPr lIns="0" tIns="0" rIns="0" bIns="0" rtlCol="0" anchor="t">
            <a:spAutoFit/>
          </a:bodyPr>
          <a:lstStyle/>
          <a:p>
            <a:pPr algn="r">
              <a:lnSpc>
                <a:spcPts val="5159"/>
              </a:lnSpc>
            </a:pPr>
            <a:r>
              <a:rPr lang="en-US" sz="4299" spc="-42">
                <a:solidFill>
                  <a:srgbClr val="F8FBFD"/>
                </a:solidFill>
                <a:latin typeface="Montserrat Classic Bold"/>
              </a:rPr>
              <a:t>Step 3: Creating Slice Window (For LSTM Model)</a:t>
            </a:r>
          </a:p>
        </p:txBody>
      </p:sp>
      <p:sp>
        <p:nvSpPr>
          <p:cNvPr id="10" name="TextBox 10"/>
          <p:cNvSpPr txBox="1"/>
          <p:nvPr/>
        </p:nvSpPr>
        <p:spPr>
          <a:xfrm>
            <a:off x="4555880" y="2009892"/>
            <a:ext cx="7876958" cy="339725"/>
          </a:xfrm>
          <a:prstGeom prst="rect">
            <a:avLst/>
          </a:prstGeom>
        </p:spPr>
        <p:txBody>
          <a:bodyPr lIns="0" tIns="0" rIns="0" bIns="0" rtlCol="0" anchor="t">
            <a:spAutoFit/>
          </a:bodyPr>
          <a:lstStyle/>
          <a:p>
            <a:pPr>
              <a:lnSpc>
                <a:spcPts val="2799"/>
              </a:lnSpc>
            </a:pPr>
            <a:r>
              <a:rPr lang="en-US" sz="1999" spc="139">
                <a:solidFill>
                  <a:srgbClr val="F2F2F2"/>
                </a:solidFill>
                <a:latin typeface="Montserrat Classic"/>
              </a:rPr>
              <a:t>SLICE WINDOW</a:t>
            </a:r>
          </a:p>
        </p:txBody>
      </p:sp>
      <p:sp>
        <p:nvSpPr>
          <p:cNvPr id="11" name="TextBox 11"/>
          <p:cNvSpPr txBox="1"/>
          <p:nvPr/>
        </p:nvSpPr>
        <p:spPr>
          <a:xfrm>
            <a:off x="4309083" y="2339340"/>
            <a:ext cx="5604180" cy="1327785"/>
          </a:xfrm>
          <a:prstGeom prst="rect">
            <a:avLst/>
          </a:prstGeom>
        </p:spPr>
        <p:txBody>
          <a:bodyPr lIns="0" tIns="0" rIns="0" bIns="0" rtlCol="0" anchor="t">
            <a:spAutoFit/>
          </a:bodyPr>
          <a:lstStyle/>
          <a:p>
            <a:pPr marL="302261" lvl="1" indent="-151130">
              <a:lnSpc>
                <a:spcPts val="2100"/>
              </a:lnSpc>
              <a:buFont typeface="Arial"/>
              <a:buChar char="•"/>
            </a:pPr>
            <a:r>
              <a:rPr lang="en-US" sz="1400" spc="14">
                <a:solidFill>
                  <a:srgbClr val="F8FBFD"/>
                </a:solidFill>
                <a:latin typeface="Montserrat Light"/>
              </a:rPr>
              <a:t>Dividing sequence of data into smaller segments or windows</a:t>
            </a:r>
          </a:p>
          <a:p>
            <a:pPr marL="302261" lvl="1" indent="-151130">
              <a:lnSpc>
                <a:spcPts val="2100"/>
              </a:lnSpc>
              <a:buFont typeface="Arial"/>
              <a:buChar char="•"/>
            </a:pPr>
            <a:r>
              <a:rPr lang="en-US" sz="1400" spc="14">
                <a:solidFill>
                  <a:srgbClr val="F8FBFD"/>
                </a:solidFill>
                <a:latin typeface="Montserrat Light"/>
              </a:rPr>
              <a:t>Allows analysis of each window separately, to focus on patterns or information within that specific segment</a:t>
            </a:r>
          </a:p>
          <a:p>
            <a:pPr marL="302261" lvl="1" indent="-151130">
              <a:lnSpc>
                <a:spcPts val="2100"/>
              </a:lnSpc>
              <a:buFont typeface="Arial"/>
              <a:buChar char="•"/>
            </a:pPr>
            <a:r>
              <a:rPr lang="en-US" sz="1400" spc="14">
                <a:solidFill>
                  <a:srgbClr val="F8FBFD"/>
                </a:solidFill>
                <a:latin typeface="Montserrat Light"/>
              </a:rPr>
              <a:t>For every 15 months, we predict 1 month</a:t>
            </a:r>
          </a:p>
        </p:txBody>
      </p:sp>
      <p:graphicFrame>
        <p:nvGraphicFramePr>
          <p:cNvPr id="12" name="Table 12"/>
          <p:cNvGraphicFramePr>
            <a:graphicFrameLocks noGrp="1"/>
          </p:cNvGraphicFramePr>
          <p:nvPr/>
        </p:nvGraphicFramePr>
        <p:xfrm>
          <a:off x="945823" y="228505"/>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3" name="Freeform 13"/>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grpSp>
        <p:nvGrpSpPr>
          <p:cNvPr id="4" name="Group 4"/>
          <p:cNvGrpSpPr/>
          <p:nvPr/>
        </p:nvGrpSpPr>
        <p:grpSpPr>
          <a:xfrm>
            <a:off x="224318" y="3453179"/>
            <a:ext cx="4652482" cy="1117865"/>
            <a:chOff x="0" y="0"/>
            <a:chExt cx="1723142" cy="414024"/>
          </a:xfrm>
        </p:grpSpPr>
        <p:sp>
          <p:nvSpPr>
            <p:cNvPr id="5" name="Freeform 5"/>
            <p:cNvSpPr/>
            <p:nvPr/>
          </p:nvSpPr>
          <p:spPr>
            <a:xfrm>
              <a:off x="0" y="0"/>
              <a:ext cx="1723142" cy="414024"/>
            </a:xfrm>
            <a:custGeom>
              <a:avLst/>
              <a:gdLst/>
              <a:ahLst/>
              <a:cxnLst/>
              <a:rect l="l" t="t" r="r" b="b"/>
              <a:pathLst>
                <a:path w="1723142" h="414024">
                  <a:moveTo>
                    <a:pt x="59905" y="0"/>
                  </a:moveTo>
                  <a:lnTo>
                    <a:pt x="1663236" y="0"/>
                  </a:lnTo>
                  <a:cubicBezTo>
                    <a:pt x="1696321" y="0"/>
                    <a:pt x="1723142" y="26821"/>
                    <a:pt x="1723142" y="59905"/>
                  </a:cubicBezTo>
                  <a:lnTo>
                    <a:pt x="1723142" y="354119"/>
                  </a:lnTo>
                  <a:cubicBezTo>
                    <a:pt x="1723142" y="370007"/>
                    <a:pt x="1716830" y="385244"/>
                    <a:pt x="1705596" y="396478"/>
                  </a:cubicBezTo>
                  <a:cubicBezTo>
                    <a:pt x="1694361" y="407713"/>
                    <a:pt x="1679124" y="414024"/>
                    <a:pt x="1663236" y="414024"/>
                  </a:cubicBezTo>
                  <a:lnTo>
                    <a:pt x="59905" y="414024"/>
                  </a:lnTo>
                  <a:cubicBezTo>
                    <a:pt x="26821" y="414024"/>
                    <a:pt x="0" y="387204"/>
                    <a:pt x="0" y="354119"/>
                  </a:cubicBezTo>
                  <a:lnTo>
                    <a:pt x="0" y="59905"/>
                  </a:lnTo>
                  <a:cubicBezTo>
                    <a:pt x="0" y="26821"/>
                    <a:pt x="26821" y="0"/>
                    <a:pt x="59905" y="0"/>
                  </a:cubicBezTo>
                  <a:close/>
                </a:path>
              </a:pathLst>
            </a:custGeom>
            <a:solidFill>
              <a:srgbClr val="97BCC7"/>
            </a:solidFill>
          </p:spPr>
          <p:txBody>
            <a:bodyPr/>
            <a:lstStyle/>
            <a:p>
              <a:endParaRPr lang="ru-RU"/>
            </a:p>
          </p:txBody>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7" name="AutoShape 7"/>
          <p:cNvSpPr/>
          <p:nvPr/>
        </p:nvSpPr>
        <p:spPr>
          <a:xfrm rot="-2700000">
            <a:off x="255703" y="3166379"/>
            <a:ext cx="151590" cy="151561"/>
          </a:xfrm>
          <a:prstGeom prst="rect">
            <a:avLst/>
          </a:prstGeom>
          <a:solidFill>
            <a:srgbClr val="F2F2F2"/>
          </a:solidFill>
        </p:spPr>
        <p:txBody>
          <a:bodyPr/>
          <a:lstStyle/>
          <a:p>
            <a:endParaRPr lang="ru-RU"/>
          </a:p>
        </p:txBody>
      </p:sp>
      <p:sp>
        <p:nvSpPr>
          <p:cNvPr id="8" name="Freeform 8"/>
          <p:cNvSpPr/>
          <p:nvPr/>
        </p:nvSpPr>
        <p:spPr>
          <a:xfrm>
            <a:off x="399688" y="3421547"/>
            <a:ext cx="4358437" cy="1117865"/>
          </a:xfrm>
          <a:custGeom>
            <a:avLst/>
            <a:gdLst/>
            <a:ahLst/>
            <a:cxnLst/>
            <a:rect l="l" t="t" r="r" b="b"/>
            <a:pathLst>
              <a:path w="4358437" h="1117865">
                <a:moveTo>
                  <a:pt x="0" y="0"/>
                </a:moveTo>
                <a:lnTo>
                  <a:pt x="4358437" y="0"/>
                </a:lnTo>
                <a:lnTo>
                  <a:pt x="4358437" y="1117865"/>
                </a:lnTo>
                <a:lnTo>
                  <a:pt x="0" y="1117865"/>
                </a:lnTo>
                <a:lnTo>
                  <a:pt x="0" y="0"/>
                </a:lnTo>
                <a:close/>
              </a:path>
            </a:pathLst>
          </a:custGeom>
          <a:blipFill>
            <a:blip r:embed="rId2"/>
            <a:stretch>
              <a:fillRect l="-14603" t="-55872" r="-13562" b="-58920"/>
            </a:stretch>
          </a:blipFill>
        </p:spPr>
        <p:txBody>
          <a:bodyPr/>
          <a:lstStyle/>
          <a:p>
            <a:endParaRPr lang="ru-RU"/>
          </a:p>
        </p:txBody>
      </p:sp>
      <p:grpSp>
        <p:nvGrpSpPr>
          <p:cNvPr id="9" name="Group 9"/>
          <p:cNvGrpSpPr/>
          <p:nvPr/>
        </p:nvGrpSpPr>
        <p:grpSpPr>
          <a:xfrm>
            <a:off x="3206216" y="5042165"/>
            <a:ext cx="6365270" cy="2117382"/>
            <a:chOff x="0" y="0"/>
            <a:chExt cx="2357508" cy="784215"/>
          </a:xfrm>
        </p:grpSpPr>
        <p:sp>
          <p:nvSpPr>
            <p:cNvPr id="10" name="Freeform 10"/>
            <p:cNvSpPr/>
            <p:nvPr/>
          </p:nvSpPr>
          <p:spPr>
            <a:xfrm>
              <a:off x="0" y="0"/>
              <a:ext cx="2357508" cy="784215"/>
            </a:xfrm>
            <a:custGeom>
              <a:avLst/>
              <a:gdLst/>
              <a:ahLst/>
              <a:cxnLst/>
              <a:rect l="l" t="t" r="r" b="b"/>
              <a:pathLst>
                <a:path w="2357508" h="784215">
                  <a:moveTo>
                    <a:pt x="43786" y="0"/>
                  </a:moveTo>
                  <a:lnTo>
                    <a:pt x="2313722" y="0"/>
                  </a:lnTo>
                  <a:cubicBezTo>
                    <a:pt x="2337904" y="0"/>
                    <a:pt x="2357508" y="19604"/>
                    <a:pt x="2357508" y="43786"/>
                  </a:cubicBezTo>
                  <a:lnTo>
                    <a:pt x="2357508" y="740430"/>
                  </a:lnTo>
                  <a:cubicBezTo>
                    <a:pt x="2357508" y="764612"/>
                    <a:pt x="2337904" y="784215"/>
                    <a:pt x="2313722" y="784215"/>
                  </a:cubicBezTo>
                  <a:lnTo>
                    <a:pt x="43786" y="784215"/>
                  </a:lnTo>
                  <a:cubicBezTo>
                    <a:pt x="32173" y="784215"/>
                    <a:pt x="21036" y="779602"/>
                    <a:pt x="12825" y="771391"/>
                  </a:cubicBezTo>
                  <a:cubicBezTo>
                    <a:pt x="4613" y="763179"/>
                    <a:pt x="0" y="752042"/>
                    <a:pt x="0" y="740430"/>
                  </a:cubicBezTo>
                  <a:lnTo>
                    <a:pt x="0" y="43786"/>
                  </a:lnTo>
                  <a:cubicBezTo>
                    <a:pt x="0" y="32173"/>
                    <a:pt x="4613" y="21036"/>
                    <a:pt x="12825" y="12825"/>
                  </a:cubicBezTo>
                  <a:cubicBezTo>
                    <a:pt x="21036" y="4613"/>
                    <a:pt x="32173" y="0"/>
                    <a:pt x="43786" y="0"/>
                  </a:cubicBezTo>
                  <a:close/>
                </a:path>
              </a:pathLst>
            </a:custGeom>
            <a:solidFill>
              <a:srgbClr val="97BCC7"/>
            </a:solidFill>
          </p:spPr>
          <p:txBody>
            <a:bodyPr/>
            <a:lstStyle/>
            <a:p>
              <a:endParaRPr lang="ru-RU"/>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2" name="Freeform 12"/>
          <p:cNvSpPr/>
          <p:nvPr/>
        </p:nvSpPr>
        <p:spPr>
          <a:xfrm>
            <a:off x="3319533" y="5252796"/>
            <a:ext cx="6138635" cy="1696120"/>
          </a:xfrm>
          <a:custGeom>
            <a:avLst/>
            <a:gdLst/>
            <a:ahLst/>
            <a:cxnLst/>
            <a:rect l="l" t="t" r="r" b="b"/>
            <a:pathLst>
              <a:path w="6138635" h="1696120">
                <a:moveTo>
                  <a:pt x="0" y="0"/>
                </a:moveTo>
                <a:lnTo>
                  <a:pt x="6138635" y="0"/>
                </a:lnTo>
                <a:lnTo>
                  <a:pt x="6138635" y="1696120"/>
                </a:lnTo>
                <a:lnTo>
                  <a:pt x="0" y="1696120"/>
                </a:lnTo>
                <a:lnTo>
                  <a:pt x="0" y="0"/>
                </a:lnTo>
                <a:close/>
              </a:path>
            </a:pathLst>
          </a:custGeom>
          <a:blipFill>
            <a:blip r:embed="rId3"/>
            <a:stretch>
              <a:fillRect l="-4126" t="-15645" r="-4401" b="-18918"/>
            </a:stretch>
          </a:blipFill>
        </p:spPr>
        <p:txBody>
          <a:bodyPr/>
          <a:lstStyle/>
          <a:p>
            <a:endParaRPr lang="ru-RU"/>
          </a:p>
        </p:txBody>
      </p:sp>
      <p:sp>
        <p:nvSpPr>
          <p:cNvPr id="13" name="TextBox 13"/>
          <p:cNvSpPr txBox="1"/>
          <p:nvPr/>
        </p:nvSpPr>
        <p:spPr>
          <a:xfrm>
            <a:off x="1514375" y="619242"/>
            <a:ext cx="8078059" cy="1295400"/>
          </a:xfrm>
          <a:prstGeom prst="rect">
            <a:avLst/>
          </a:prstGeom>
        </p:spPr>
        <p:txBody>
          <a:bodyPr lIns="0" tIns="0" rIns="0" bIns="0" rtlCol="0" anchor="t">
            <a:spAutoFit/>
          </a:bodyPr>
          <a:lstStyle/>
          <a:p>
            <a:pPr algn="r">
              <a:lnSpc>
                <a:spcPts val="5159"/>
              </a:lnSpc>
            </a:pPr>
            <a:r>
              <a:rPr lang="en-US" sz="4299" spc="-42">
                <a:solidFill>
                  <a:srgbClr val="F8FBFD"/>
                </a:solidFill>
                <a:latin typeface="Montserrat Classic Bold"/>
              </a:rPr>
              <a:t>Step 3: Creating AutoARIMA (For ARIMA Model)</a:t>
            </a:r>
          </a:p>
        </p:txBody>
      </p:sp>
      <p:sp>
        <p:nvSpPr>
          <p:cNvPr id="14" name="TextBox 14"/>
          <p:cNvSpPr txBox="1"/>
          <p:nvPr/>
        </p:nvSpPr>
        <p:spPr>
          <a:xfrm>
            <a:off x="548640" y="3053246"/>
            <a:ext cx="7876958" cy="339725"/>
          </a:xfrm>
          <a:prstGeom prst="rect">
            <a:avLst/>
          </a:prstGeom>
        </p:spPr>
        <p:txBody>
          <a:bodyPr lIns="0" tIns="0" rIns="0" bIns="0" rtlCol="0" anchor="t">
            <a:spAutoFit/>
          </a:bodyPr>
          <a:lstStyle/>
          <a:p>
            <a:pPr>
              <a:lnSpc>
                <a:spcPts val="2799"/>
              </a:lnSpc>
            </a:pPr>
            <a:r>
              <a:rPr lang="en-US" sz="1999" spc="139">
                <a:solidFill>
                  <a:srgbClr val="F2F2F2"/>
                </a:solidFill>
                <a:latin typeface="Montserrat Classic"/>
              </a:rPr>
              <a:t>CONVERT DATASET INTO TIME SERIES</a:t>
            </a:r>
          </a:p>
        </p:txBody>
      </p:sp>
      <p:sp>
        <p:nvSpPr>
          <p:cNvPr id="15" name="TextBox 15"/>
          <p:cNvSpPr txBox="1"/>
          <p:nvPr/>
        </p:nvSpPr>
        <p:spPr>
          <a:xfrm>
            <a:off x="4520968" y="1964222"/>
            <a:ext cx="5604180" cy="1133475"/>
          </a:xfrm>
          <a:prstGeom prst="rect">
            <a:avLst/>
          </a:prstGeom>
        </p:spPr>
        <p:txBody>
          <a:bodyPr lIns="0" tIns="0" rIns="0" bIns="0" rtlCol="0" anchor="t">
            <a:spAutoFit/>
          </a:bodyPr>
          <a:lstStyle/>
          <a:p>
            <a:pPr marL="345439" lvl="1" indent="-172720">
              <a:lnSpc>
                <a:spcPts val="2399"/>
              </a:lnSpc>
              <a:buFont typeface="Arial"/>
              <a:buChar char="•"/>
            </a:pPr>
            <a:r>
              <a:rPr lang="en-US" sz="1599" spc="15">
                <a:solidFill>
                  <a:srgbClr val="F8FBFD"/>
                </a:solidFill>
                <a:latin typeface="Montserrat Light"/>
              </a:rPr>
              <a:t>Forecasts future values for each column in a dataframe</a:t>
            </a:r>
          </a:p>
          <a:p>
            <a:pPr marL="345439" lvl="1" indent="-172720">
              <a:lnSpc>
                <a:spcPts val="2399"/>
              </a:lnSpc>
              <a:buFont typeface="Arial"/>
              <a:buChar char="•"/>
            </a:pPr>
            <a:r>
              <a:rPr lang="en-US" sz="1599" spc="15">
                <a:solidFill>
                  <a:srgbClr val="F8FBFD"/>
                </a:solidFill>
                <a:latin typeface="Montserrat Light"/>
              </a:rPr>
              <a:t>Stores the prediction in a separate dataframe</a:t>
            </a:r>
          </a:p>
          <a:p>
            <a:pPr>
              <a:lnSpc>
                <a:spcPts val="2100"/>
              </a:lnSpc>
            </a:pPr>
            <a:endParaRPr lang="en-US" sz="1599" spc="15">
              <a:solidFill>
                <a:srgbClr val="F8FBFD"/>
              </a:solidFill>
              <a:latin typeface="Montserrat Light"/>
            </a:endParaRPr>
          </a:p>
        </p:txBody>
      </p:sp>
      <p:sp>
        <p:nvSpPr>
          <p:cNvPr id="16" name="TextBox 16"/>
          <p:cNvSpPr txBox="1"/>
          <p:nvPr/>
        </p:nvSpPr>
        <p:spPr>
          <a:xfrm>
            <a:off x="4758125" y="4660581"/>
            <a:ext cx="7876958" cy="339725"/>
          </a:xfrm>
          <a:prstGeom prst="rect">
            <a:avLst/>
          </a:prstGeom>
        </p:spPr>
        <p:txBody>
          <a:bodyPr lIns="0" tIns="0" rIns="0" bIns="0" rtlCol="0" anchor="t">
            <a:spAutoFit/>
          </a:bodyPr>
          <a:lstStyle/>
          <a:p>
            <a:pPr>
              <a:lnSpc>
                <a:spcPts val="2799"/>
              </a:lnSpc>
            </a:pPr>
            <a:r>
              <a:rPr lang="en-US" sz="1999" spc="139">
                <a:solidFill>
                  <a:srgbClr val="F2F2F2"/>
                </a:solidFill>
                <a:latin typeface="Montserrat Classic"/>
              </a:rPr>
              <a:t>CREATE LOOP FOR AUTOARIMA</a:t>
            </a:r>
          </a:p>
        </p:txBody>
      </p:sp>
      <p:sp>
        <p:nvSpPr>
          <p:cNvPr id="17" name="AutoShape 17"/>
          <p:cNvSpPr/>
          <p:nvPr/>
        </p:nvSpPr>
        <p:spPr>
          <a:xfrm rot="-2700000">
            <a:off x="4411324" y="4773713"/>
            <a:ext cx="151590" cy="151561"/>
          </a:xfrm>
          <a:prstGeom prst="rect">
            <a:avLst/>
          </a:prstGeom>
          <a:solidFill>
            <a:srgbClr val="F2F2F2"/>
          </a:solidFill>
        </p:spPr>
        <p:txBody>
          <a:bodyPr/>
          <a:lstStyle/>
          <a:p>
            <a:endParaRPr lang="ru-RU"/>
          </a:p>
        </p:txBody>
      </p:sp>
      <p:graphicFrame>
        <p:nvGraphicFramePr>
          <p:cNvPr id="18" name="Table 18"/>
          <p:cNvGraphicFramePr>
            <a:graphicFrameLocks noGrp="1"/>
          </p:cNvGraphicFramePr>
          <p:nvPr/>
        </p:nvGraphicFramePr>
        <p:xfrm>
          <a:off x="923768" y="199930"/>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9" name="Freeform 19"/>
          <p:cNvSpPr/>
          <p:nvPr/>
        </p:nvSpPr>
        <p:spPr>
          <a:xfrm>
            <a:off x="115176" y="6720624"/>
            <a:ext cx="866929" cy="456584"/>
          </a:xfrm>
          <a:custGeom>
            <a:avLst/>
            <a:gdLst/>
            <a:ahLst/>
            <a:cxnLst/>
            <a:rect l="l" t="t" r="r" b="b"/>
            <a:pathLst>
              <a:path w="866929" h="456584">
                <a:moveTo>
                  <a:pt x="0" y="0"/>
                </a:moveTo>
                <a:lnTo>
                  <a:pt x="866928" y="0"/>
                </a:lnTo>
                <a:lnTo>
                  <a:pt x="866928" y="456584"/>
                </a:lnTo>
                <a:lnTo>
                  <a:pt x="0" y="456584"/>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ru-RU"/>
          </a:p>
        </p:txBody>
      </p:sp>
      <p:sp>
        <p:nvSpPr>
          <p:cNvPr id="3" name="AutoShape 3"/>
          <p:cNvSpPr/>
          <p:nvPr/>
        </p:nvSpPr>
        <p:spPr>
          <a:xfrm rot="-2700000">
            <a:off x="648231" y="878141"/>
            <a:ext cx="3554939" cy="26798"/>
          </a:xfrm>
          <a:prstGeom prst="rect">
            <a:avLst/>
          </a:prstGeom>
          <a:solidFill>
            <a:srgbClr val="F8FBFD"/>
          </a:solidFill>
        </p:spPr>
        <p:txBody>
          <a:bodyPr/>
          <a:lstStyle/>
          <a:p>
            <a:endParaRPr lang="ru-RU"/>
          </a:p>
        </p:txBody>
      </p:sp>
      <p:sp>
        <p:nvSpPr>
          <p:cNvPr id="4" name="AutoShape 4"/>
          <p:cNvSpPr/>
          <p:nvPr/>
        </p:nvSpPr>
        <p:spPr>
          <a:xfrm rot="-2700000">
            <a:off x="9741891" y="6360464"/>
            <a:ext cx="23417" cy="1909472"/>
          </a:xfrm>
          <a:prstGeom prst="rect">
            <a:avLst/>
          </a:prstGeom>
          <a:solidFill>
            <a:srgbClr val="F8FBFD"/>
          </a:solidFill>
        </p:spPr>
        <p:txBody>
          <a:bodyPr/>
          <a:lstStyle/>
          <a:p>
            <a:endParaRPr lang="ru-RU"/>
          </a:p>
        </p:txBody>
      </p:sp>
      <p:grpSp>
        <p:nvGrpSpPr>
          <p:cNvPr id="5" name="Group 5"/>
          <p:cNvGrpSpPr/>
          <p:nvPr/>
        </p:nvGrpSpPr>
        <p:grpSpPr>
          <a:xfrm>
            <a:off x="224318" y="3118652"/>
            <a:ext cx="6164533" cy="1354403"/>
            <a:chOff x="0" y="0"/>
            <a:chExt cx="2283160" cy="501631"/>
          </a:xfrm>
        </p:grpSpPr>
        <p:sp>
          <p:nvSpPr>
            <p:cNvPr id="6" name="Freeform 6"/>
            <p:cNvSpPr/>
            <p:nvPr/>
          </p:nvSpPr>
          <p:spPr>
            <a:xfrm>
              <a:off x="0" y="0"/>
              <a:ext cx="2283160" cy="501631"/>
            </a:xfrm>
            <a:custGeom>
              <a:avLst/>
              <a:gdLst/>
              <a:ahLst/>
              <a:cxnLst/>
              <a:rect l="l" t="t" r="r" b="b"/>
              <a:pathLst>
                <a:path w="2283160" h="501631">
                  <a:moveTo>
                    <a:pt x="45212" y="0"/>
                  </a:moveTo>
                  <a:lnTo>
                    <a:pt x="2237949" y="0"/>
                  </a:lnTo>
                  <a:cubicBezTo>
                    <a:pt x="2262918" y="0"/>
                    <a:pt x="2283160" y="20242"/>
                    <a:pt x="2283160" y="45212"/>
                  </a:cubicBezTo>
                  <a:lnTo>
                    <a:pt x="2283160" y="456419"/>
                  </a:lnTo>
                  <a:cubicBezTo>
                    <a:pt x="2283160" y="468410"/>
                    <a:pt x="2278397" y="479910"/>
                    <a:pt x="2269918" y="488389"/>
                  </a:cubicBezTo>
                  <a:cubicBezTo>
                    <a:pt x="2261439" y="496867"/>
                    <a:pt x="2249940" y="501631"/>
                    <a:pt x="2237949" y="501631"/>
                  </a:cubicBezTo>
                  <a:lnTo>
                    <a:pt x="45212" y="501631"/>
                  </a:lnTo>
                  <a:cubicBezTo>
                    <a:pt x="33221" y="501631"/>
                    <a:pt x="21721" y="496867"/>
                    <a:pt x="13242" y="488389"/>
                  </a:cubicBezTo>
                  <a:cubicBezTo>
                    <a:pt x="4763" y="479910"/>
                    <a:pt x="0" y="468410"/>
                    <a:pt x="0" y="456419"/>
                  </a:cubicBezTo>
                  <a:lnTo>
                    <a:pt x="0" y="45212"/>
                  </a:lnTo>
                  <a:cubicBezTo>
                    <a:pt x="0" y="33221"/>
                    <a:pt x="4763" y="21721"/>
                    <a:pt x="13242" y="13242"/>
                  </a:cubicBezTo>
                  <a:cubicBezTo>
                    <a:pt x="21721" y="4763"/>
                    <a:pt x="33221" y="0"/>
                    <a:pt x="45212" y="0"/>
                  </a:cubicBezTo>
                  <a:close/>
                </a:path>
              </a:pathLst>
            </a:custGeom>
            <a:solidFill>
              <a:srgbClr val="97BCC7"/>
            </a:solidFill>
          </p:spPr>
          <p:txBody>
            <a:bodyPr/>
            <a:lstStyle/>
            <a:p>
              <a:endParaRPr lang="ru-RU"/>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8" name="AutoShape 8"/>
          <p:cNvSpPr/>
          <p:nvPr/>
        </p:nvSpPr>
        <p:spPr>
          <a:xfrm rot="-2700000">
            <a:off x="255703" y="2881446"/>
            <a:ext cx="151590" cy="151561"/>
          </a:xfrm>
          <a:prstGeom prst="rect">
            <a:avLst/>
          </a:prstGeom>
          <a:solidFill>
            <a:srgbClr val="F2F2F2"/>
          </a:solidFill>
        </p:spPr>
        <p:txBody>
          <a:bodyPr/>
          <a:lstStyle/>
          <a:p>
            <a:endParaRPr lang="ru-RU"/>
          </a:p>
        </p:txBody>
      </p:sp>
      <p:grpSp>
        <p:nvGrpSpPr>
          <p:cNvPr id="9" name="Group 9"/>
          <p:cNvGrpSpPr/>
          <p:nvPr/>
        </p:nvGrpSpPr>
        <p:grpSpPr>
          <a:xfrm>
            <a:off x="3306584" y="4822305"/>
            <a:ext cx="6704004" cy="2624347"/>
            <a:chOff x="0" y="0"/>
            <a:chExt cx="2482964" cy="971981"/>
          </a:xfrm>
        </p:grpSpPr>
        <p:sp>
          <p:nvSpPr>
            <p:cNvPr id="10" name="Freeform 10"/>
            <p:cNvSpPr/>
            <p:nvPr/>
          </p:nvSpPr>
          <p:spPr>
            <a:xfrm>
              <a:off x="0" y="0"/>
              <a:ext cx="2482964" cy="971980"/>
            </a:xfrm>
            <a:custGeom>
              <a:avLst/>
              <a:gdLst/>
              <a:ahLst/>
              <a:cxnLst/>
              <a:rect l="l" t="t" r="r" b="b"/>
              <a:pathLst>
                <a:path w="2482964" h="971980">
                  <a:moveTo>
                    <a:pt x="41574" y="0"/>
                  </a:moveTo>
                  <a:lnTo>
                    <a:pt x="2441391" y="0"/>
                  </a:lnTo>
                  <a:cubicBezTo>
                    <a:pt x="2452417" y="0"/>
                    <a:pt x="2462991" y="4380"/>
                    <a:pt x="2470788" y="12177"/>
                  </a:cubicBezTo>
                  <a:cubicBezTo>
                    <a:pt x="2478584" y="19973"/>
                    <a:pt x="2482964" y="30548"/>
                    <a:pt x="2482964" y="41574"/>
                  </a:cubicBezTo>
                  <a:lnTo>
                    <a:pt x="2482964" y="930407"/>
                  </a:lnTo>
                  <a:cubicBezTo>
                    <a:pt x="2482964" y="941433"/>
                    <a:pt x="2478584" y="952007"/>
                    <a:pt x="2470788" y="959804"/>
                  </a:cubicBezTo>
                  <a:cubicBezTo>
                    <a:pt x="2462991" y="967600"/>
                    <a:pt x="2452417" y="971980"/>
                    <a:pt x="2441391" y="971980"/>
                  </a:cubicBezTo>
                  <a:lnTo>
                    <a:pt x="41574" y="971980"/>
                  </a:lnTo>
                  <a:cubicBezTo>
                    <a:pt x="30548" y="971980"/>
                    <a:pt x="19973" y="967600"/>
                    <a:pt x="12177" y="959804"/>
                  </a:cubicBezTo>
                  <a:cubicBezTo>
                    <a:pt x="4380" y="952007"/>
                    <a:pt x="0" y="941433"/>
                    <a:pt x="0" y="930407"/>
                  </a:cubicBezTo>
                  <a:lnTo>
                    <a:pt x="0" y="41574"/>
                  </a:lnTo>
                  <a:cubicBezTo>
                    <a:pt x="0" y="30548"/>
                    <a:pt x="4380" y="19973"/>
                    <a:pt x="12177" y="12177"/>
                  </a:cubicBezTo>
                  <a:cubicBezTo>
                    <a:pt x="19973" y="4380"/>
                    <a:pt x="30548" y="0"/>
                    <a:pt x="41574" y="0"/>
                  </a:cubicBezTo>
                  <a:close/>
                </a:path>
              </a:pathLst>
            </a:custGeom>
            <a:solidFill>
              <a:srgbClr val="97BCC7"/>
            </a:solidFill>
          </p:spPr>
          <p:txBody>
            <a:bodyPr/>
            <a:lstStyle/>
            <a:p>
              <a:endParaRPr lang="ru-RU"/>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sp>
        <p:nvSpPr>
          <p:cNvPr id="12" name="AutoShape 12"/>
          <p:cNvSpPr/>
          <p:nvPr/>
        </p:nvSpPr>
        <p:spPr>
          <a:xfrm rot="-2700000">
            <a:off x="1786129" y="4571899"/>
            <a:ext cx="151590" cy="151561"/>
          </a:xfrm>
          <a:prstGeom prst="rect">
            <a:avLst/>
          </a:prstGeom>
          <a:solidFill>
            <a:srgbClr val="F2F2F2"/>
          </a:solidFill>
        </p:spPr>
        <p:txBody>
          <a:bodyPr/>
          <a:lstStyle/>
          <a:p>
            <a:endParaRPr lang="ru-RU"/>
          </a:p>
        </p:txBody>
      </p:sp>
      <p:graphicFrame>
        <p:nvGraphicFramePr>
          <p:cNvPr id="13" name="Table 13"/>
          <p:cNvGraphicFramePr>
            <a:graphicFrameLocks noGrp="1"/>
          </p:cNvGraphicFramePr>
          <p:nvPr/>
        </p:nvGraphicFramePr>
        <p:xfrm>
          <a:off x="923768" y="190405"/>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Freeform 14"/>
          <p:cNvSpPr/>
          <p:nvPr/>
        </p:nvSpPr>
        <p:spPr>
          <a:xfrm>
            <a:off x="424076" y="3198144"/>
            <a:ext cx="5790914" cy="1265385"/>
          </a:xfrm>
          <a:custGeom>
            <a:avLst/>
            <a:gdLst/>
            <a:ahLst/>
            <a:cxnLst/>
            <a:rect l="l" t="t" r="r" b="b"/>
            <a:pathLst>
              <a:path w="5790914" h="1265385">
                <a:moveTo>
                  <a:pt x="0" y="0"/>
                </a:moveTo>
                <a:lnTo>
                  <a:pt x="5790914" y="0"/>
                </a:lnTo>
                <a:lnTo>
                  <a:pt x="5790914" y="1265385"/>
                </a:lnTo>
                <a:lnTo>
                  <a:pt x="0" y="1265385"/>
                </a:lnTo>
                <a:lnTo>
                  <a:pt x="0" y="0"/>
                </a:lnTo>
                <a:close/>
              </a:path>
            </a:pathLst>
          </a:custGeom>
          <a:blipFill>
            <a:blip r:embed="rId2"/>
            <a:stretch>
              <a:fillRect l="-5056" t="-23525" r="-5249" b="-17995"/>
            </a:stretch>
          </a:blipFill>
        </p:spPr>
        <p:txBody>
          <a:bodyPr/>
          <a:lstStyle/>
          <a:p>
            <a:endParaRPr lang="ru-RU"/>
          </a:p>
        </p:txBody>
      </p:sp>
      <p:sp>
        <p:nvSpPr>
          <p:cNvPr id="15" name="Freeform 15"/>
          <p:cNvSpPr/>
          <p:nvPr/>
        </p:nvSpPr>
        <p:spPr>
          <a:xfrm>
            <a:off x="3459873" y="4873104"/>
            <a:ext cx="6411358" cy="2442096"/>
          </a:xfrm>
          <a:custGeom>
            <a:avLst/>
            <a:gdLst/>
            <a:ahLst/>
            <a:cxnLst/>
            <a:rect l="l" t="t" r="r" b="b"/>
            <a:pathLst>
              <a:path w="6411358" h="2442096">
                <a:moveTo>
                  <a:pt x="0" y="0"/>
                </a:moveTo>
                <a:lnTo>
                  <a:pt x="6411358" y="0"/>
                </a:lnTo>
                <a:lnTo>
                  <a:pt x="6411358" y="2442096"/>
                </a:lnTo>
                <a:lnTo>
                  <a:pt x="0" y="2442096"/>
                </a:lnTo>
                <a:lnTo>
                  <a:pt x="0" y="0"/>
                </a:lnTo>
                <a:close/>
              </a:path>
            </a:pathLst>
          </a:custGeom>
          <a:blipFill>
            <a:blip r:embed="rId3"/>
            <a:stretch>
              <a:fillRect l="-4253" t="-11901" b="-12450"/>
            </a:stretch>
          </a:blipFill>
        </p:spPr>
        <p:txBody>
          <a:bodyPr/>
          <a:lstStyle/>
          <a:p>
            <a:endParaRPr lang="ru-RU"/>
          </a:p>
        </p:txBody>
      </p:sp>
      <p:sp>
        <p:nvSpPr>
          <p:cNvPr id="16" name="TextBox 16"/>
          <p:cNvSpPr txBox="1"/>
          <p:nvPr/>
        </p:nvSpPr>
        <p:spPr>
          <a:xfrm>
            <a:off x="1514375" y="619242"/>
            <a:ext cx="8078059" cy="1295400"/>
          </a:xfrm>
          <a:prstGeom prst="rect">
            <a:avLst/>
          </a:prstGeom>
        </p:spPr>
        <p:txBody>
          <a:bodyPr lIns="0" tIns="0" rIns="0" bIns="0" rtlCol="0" anchor="t">
            <a:spAutoFit/>
          </a:bodyPr>
          <a:lstStyle/>
          <a:p>
            <a:pPr algn="r">
              <a:lnSpc>
                <a:spcPts val="5159"/>
              </a:lnSpc>
            </a:pPr>
            <a:r>
              <a:rPr lang="en-US" sz="4299" spc="-42">
                <a:solidFill>
                  <a:srgbClr val="F8FBFD"/>
                </a:solidFill>
                <a:latin typeface="Montserrat Classic Bold"/>
              </a:rPr>
              <a:t>Step 4: Highly correlated value (For ARIMA Model)</a:t>
            </a:r>
          </a:p>
        </p:txBody>
      </p:sp>
      <p:sp>
        <p:nvSpPr>
          <p:cNvPr id="17" name="TextBox 17"/>
          <p:cNvSpPr txBox="1"/>
          <p:nvPr/>
        </p:nvSpPr>
        <p:spPr>
          <a:xfrm>
            <a:off x="548640" y="2764322"/>
            <a:ext cx="9204960" cy="306705"/>
          </a:xfrm>
          <a:prstGeom prst="rect">
            <a:avLst/>
          </a:prstGeom>
        </p:spPr>
        <p:txBody>
          <a:bodyPr lIns="0" tIns="0" rIns="0" bIns="0" rtlCol="0" anchor="t">
            <a:spAutoFit/>
          </a:bodyPr>
          <a:lstStyle/>
          <a:p>
            <a:pPr>
              <a:lnSpc>
                <a:spcPts val="2520"/>
              </a:lnSpc>
            </a:pPr>
            <a:r>
              <a:rPr lang="en-US" sz="1800" spc="126">
                <a:solidFill>
                  <a:srgbClr val="F2F2F2"/>
                </a:solidFill>
                <a:latin typeface="Montserrat Classic"/>
              </a:rPr>
              <a:t>DETERMINE HIGHLY CORRELATION BETWEEN PREDICTOR VARIABLES</a:t>
            </a:r>
          </a:p>
        </p:txBody>
      </p:sp>
      <p:sp>
        <p:nvSpPr>
          <p:cNvPr id="18" name="TextBox 18"/>
          <p:cNvSpPr txBox="1"/>
          <p:nvPr/>
        </p:nvSpPr>
        <p:spPr>
          <a:xfrm>
            <a:off x="4520968" y="1964222"/>
            <a:ext cx="5604180" cy="838200"/>
          </a:xfrm>
          <a:prstGeom prst="rect">
            <a:avLst/>
          </a:prstGeom>
        </p:spPr>
        <p:txBody>
          <a:bodyPr lIns="0" tIns="0" rIns="0" bIns="0" rtlCol="0" anchor="t">
            <a:spAutoFit/>
          </a:bodyPr>
          <a:lstStyle/>
          <a:p>
            <a:pPr marL="345439" lvl="1" indent="-172720">
              <a:lnSpc>
                <a:spcPts val="2399"/>
              </a:lnSpc>
              <a:buFont typeface="Arial"/>
              <a:buChar char="•"/>
            </a:pPr>
            <a:r>
              <a:rPr lang="en-US" sz="1599" spc="15">
                <a:solidFill>
                  <a:srgbClr val="F8FBFD"/>
                </a:solidFill>
                <a:latin typeface="Montserrat Light"/>
              </a:rPr>
              <a:t>Determine correlation using Variance Inflation Factors (VIF)</a:t>
            </a:r>
          </a:p>
          <a:p>
            <a:pPr>
              <a:lnSpc>
                <a:spcPts val="2100"/>
              </a:lnSpc>
            </a:pPr>
            <a:endParaRPr lang="en-US" sz="1599" spc="15">
              <a:solidFill>
                <a:srgbClr val="F8FBFD"/>
              </a:solidFill>
              <a:latin typeface="Montserrat Light"/>
            </a:endParaRPr>
          </a:p>
        </p:txBody>
      </p:sp>
      <p:sp>
        <p:nvSpPr>
          <p:cNvPr id="19" name="TextBox 19"/>
          <p:cNvSpPr txBox="1"/>
          <p:nvPr/>
        </p:nvSpPr>
        <p:spPr>
          <a:xfrm>
            <a:off x="2063072" y="4475277"/>
            <a:ext cx="9204960" cy="306705"/>
          </a:xfrm>
          <a:prstGeom prst="rect">
            <a:avLst/>
          </a:prstGeom>
        </p:spPr>
        <p:txBody>
          <a:bodyPr lIns="0" tIns="0" rIns="0" bIns="0" rtlCol="0" anchor="t">
            <a:spAutoFit/>
          </a:bodyPr>
          <a:lstStyle/>
          <a:p>
            <a:pPr>
              <a:lnSpc>
                <a:spcPts val="2520"/>
              </a:lnSpc>
            </a:pPr>
            <a:r>
              <a:rPr lang="en-US" sz="1800" spc="126">
                <a:solidFill>
                  <a:srgbClr val="F2F2F2"/>
                </a:solidFill>
                <a:latin typeface="Montserrat Classic"/>
              </a:rPr>
              <a:t>REMOVE HIGHLY CORRELATED VARIABLES WITH HIGH VIF</a:t>
            </a:r>
          </a:p>
        </p:txBody>
      </p:sp>
      <p:sp>
        <p:nvSpPr>
          <p:cNvPr id="20" name="Freeform 20"/>
          <p:cNvSpPr/>
          <p:nvPr/>
        </p:nvSpPr>
        <p:spPr>
          <a:xfrm>
            <a:off x="115176" y="6698495"/>
            <a:ext cx="866929" cy="456584"/>
          </a:xfrm>
          <a:custGeom>
            <a:avLst/>
            <a:gdLst/>
            <a:ahLst/>
            <a:cxnLst/>
            <a:rect l="l" t="t" r="r" b="b"/>
            <a:pathLst>
              <a:path w="866929" h="456584">
                <a:moveTo>
                  <a:pt x="0" y="0"/>
                </a:moveTo>
                <a:lnTo>
                  <a:pt x="866928" y="0"/>
                </a:lnTo>
                <a:lnTo>
                  <a:pt x="866928" y="456585"/>
                </a:lnTo>
                <a:lnTo>
                  <a:pt x="0" y="456585"/>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a:off x="-145330" y="4090250"/>
            <a:ext cx="10044261" cy="25943"/>
          </a:xfrm>
          <a:prstGeom prst="rect">
            <a:avLst/>
          </a:prstGeom>
          <a:solidFill>
            <a:srgbClr val="F8FBFD"/>
          </a:solidFill>
        </p:spPr>
        <p:txBody>
          <a:bodyPr/>
          <a:lstStyle/>
          <a:p>
            <a:endParaRPr lang="ru-RU"/>
          </a:p>
        </p:txBody>
      </p:sp>
      <p:sp>
        <p:nvSpPr>
          <p:cNvPr id="3" name="AutoShape 3"/>
          <p:cNvSpPr/>
          <p:nvPr/>
        </p:nvSpPr>
        <p:spPr>
          <a:xfrm rot="-2700000">
            <a:off x="1052055" y="3777307"/>
            <a:ext cx="151590" cy="151561"/>
          </a:xfrm>
          <a:prstGeom prst="rect">
            <a:avLst/>
          </a:prstGeom>
          <a:solidFill>
            <a:srgbClr val="97BCC7"/>
          </a:solidFill>
        </p:spPr>
        <p:txBody>
          <a:bodyPr/>
          <a:lstStyle/>
          <a:p>
            <a:endParaRPr lang="ru-RU"/>
          </a:p>
        </p:txBody>
      </p:sp>
      <p:sp>
        <p:nvSpPr>
          <p:cNvPr id="4" name="AutoShape 4"/>
          <p:cNvSpPr/>
          <p:nvPr/>
        </p:nvSpPr>
        <p:spPr>
          <a:xfrm rot="-2700000">
            <a:off x="3237085" y="3777307"/>
            <a:ext cx="151590" cy="151561"/>
          </a:xfrm>
          <a:prstGeom prst="rect">
            <a:avLst/>
          </a:prstGeom>
          <a:solidFill>
            <a:srgbClr val="97BCC7"/>
          </a:solidFill>
        </p:spPr>
        <p:txBody>
          <a:bodyPr/>
          <a:lstStyle/>
          <a:p>
            <a:endParaRPr lang="ru-RU"/>
          </a:p>
        </p:txBody>
      </p:sp>
      <p:sp>
        <p:nvSpPr>
          <p:cNvPr id="5" name="AutoShape 5"/>
          <p:cNvSpPr/>
          <p:nvPr/>
        </p:nvSpPr>
        <p:spPr>
          <a:xfrm rot="-2700000">
            <a:off x="5830198" y="3777307"/>
            <a:ext cx="151590" cy="151561"/>
          </a:xfrm>
          <a:prstGeom prst="rect">
            <a:avLst/>
          </a:prstGeom>
          <a:solidFill>
            <a:srgbClr val="97BCC7"/>
          </a:solidFill>
        </p:spPr>
        <p:txBody>
          <a:bodyPr/>
          <a:lstStyle/>
          <a:p>
            <a:endParaRPr lang="ru-RU"/>
          </a:p>
        </p:txBody>
      </p:sp>
      <p:sp>
        <p:nvSpPr>
          <p:cNvPr id="6" name="AutoShape 6"/>
          <p:cNvSpPr/>
          <p:nvPr/>
        </p:nvSpPr>
        <p:spPr>
          <a:xfrm rot="-2700000">
            <a:off x="8423311" y="3777307"/>
            <a:ext cx="151590" cy="151561"/>
          </a:xfrm>
          <a:prstGeom prst="rect">
            <a:avLst/>
          </a:prstGeom>
          <a:solidFill>
            <a:srgbClr val="97BCC7"/>
          </a:solidFill>
        </p:spPr>
        <p:txBody>
          <a:bodyPr/>
          <a:lstStyle/>
          <a:p>
            <a:endParaRPr lang="ru-RU"/>
          </a:p>
        </p:txBody>
      </p:sp>
      <p:sp>
        <p:nvSpPr>
          <p:cNvPr id="7" name="TextBox 7"/>
          <p:cNvSpPr txBox="1"/>
          <p:nvPr/>
        </p:nvSpPr>
        <p:spPr>
          <a:xfrm>
            <a:off x="731520" y="808463"/>
            <a:ext cx="8405058" cy="1300162"/>
          </a:xfrm>
          <a:prstGeom prst="rect">
            <a:avLst/>
          </a:prstGeom>
        </p:spPr>
        <p:txBody>
          <a:bodyPr lIns="0" tIns="0" rIns="0" bIns="0" rtlCol="0" anchor="t">
            <a:spAutoFit/>
          </a:bodyPr>
          <a:lstStyle/>
          <a:p>
            <a:pPr algn="ctr">
              <a:lnSpc>
                <a:spcPts val="5159"/>
              </a:lnSpc>
            </a:pPr>
            <a:r>
              <a:rPr lang="en-US" sz="4299" spc="-42">
                <a:solidFill>
                  <a:srgbClr val="F8FBFD"/>
                </a:solidFill>
                <a:latin typeface="Montserrat Classic Bold"/>
              </a:rPr>
              <a:t>Understanding the Environment – Chip Shortage</a:t>
            </a:r>
          </a:p>
        </p:txBody>
      </p:sp>
      <p:sp>
        <p:nvSpPr>
          <p:cNvPr id="8" name="AutoShape 8"/>
          <p:cNvSpPr/>
          <p:nvPr/>
        </p:nvSpPr>
        <p:spPr>
          <a:xfrm rot="-2700000">
            <a:off x="-553332" y="6007556"/>
            <a:ext cx="1097664" cy="1097449"/>
          </a:xfrm>
          <a:prstGeom prst="rect">
            <a:avLst/>
          </a:prstGeom>
          <a:solidFill>
            <a:srgbClr val="F8FBFD"/>
          </a:solidFill>
        </p:spPr>
        <p:txBody>
          <a:bodyPr/>
          <a:lstStyle/>
          <a:p>
            <a:endParaRPr lang="ru-RU"/>
          </a:p>
        </p:txBody>
      </p:sp>
      <p:sp>
        <p:nvSpPr>
          <p:cNvPr id="9" name="AutoShape 9"/>
          <p:cNvSpPr/>
          <p:nvPr/>
        </p:nvSpPr>
        <p:spPr>
          <a:xfrm rot="-2700000">
            <a:off x="9233498" y="-20923"/>
            <a:ext cx="1040204" cy="1183592"/>
          </a:xfrm>
          <a:prstGeom prst="rect">
            <a:avLst/>
          </a:prstGeom>
          <a:solidFill>
            <a:srgbClr val="97BCC7"/>
          </a:solidFill>
        </p:spPr>
        <p:txBody>
          <a:bodyPr/>
          <a:lstStyle/>
          <a:p>
            <a:endParaRPr lang="ru-RU"/>
          </a:p>
        </p:txBody>
      </p:sp>
      <p:sp>
        <p:nvSpPr>
          <p:cNvPr id="10" name="AutoShape 10"/>
          <p:cNvSpPr/>
          <p:nvPr/>
        </p:nvSpPr>
        <p:spPr>
          <a:xfrm rot="-2700000">
            <a:off x="-521522" y="7353886"/>
            <a:ext cx="1514362" cy="26935"/>
          </a:xfrm>
          <a:prstGeom prst="rect">
            <a:avLst/>
          </a:prstGeom>
          <a:solidFill>
            <a:srgbClr val="97BCC7"/>
          </a:solidFill>
        </p:spPr>
        <p:txBody>
          <a:bodyPr/>
          <a:lstStyle/>
          <a:p>
            <a:endParaRPr lang="ru-RU"/>
          </a:p>
        </p:txBody>
      </p:sp>
      <p:sp>
        <p:nvSpPr>
          <p:cNvPr id="11" name="AutoShape 11"/>
          <p:cNvSpPr/>
          <p:nvPr/>
        </p:nvSpPr>
        <p:spPr>
          <a:xfrm rot="-2700000">
            <a:off x="9639040" y="537107"/>
            <a:ext cx="23417" cy="1909472"/>
          </a:xfrm>
          <a:prstGeom prst="rect">
            <a:avLst/>
          </a:prstGeom>
          <a:solidFill>
            <a:srgbClr val="F8FBFD"/>
          </a:solidFill>
        </p:spPr>
        <p:txBody>
          <a:bodyPr/>
          <a:lstStyle/>
          <a:p>
            <a:endParaRPr lang="ru-RU"/>
          </a:p>
        </p:txBody>
      </p:sp>
      <p:sp>
        <p:nvSpPr>
          <p:cNvPr id="13" name="TextBox 13"/>
          <p:cNvSpPr txBox="1"/>
          <p:nvPr/>
        </p:nvSpPr>
        <p:spPr>
          <a:xfrm>
            <a:off x="235659" y="4101092"/>
            <a:ext cx="1841532" cy="334963"/>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EARLY 2020</a:t>
            </a:r>
          </a:p>
        </p:txBody>
      </p:sp>
      <p:sp>
        <p:nvSpPr>
          <p:cNvPr id="15" name="TextBox 15"/>
          <p:cNvSpPr txBox="1"/>
          <p:nvPr/>
        </p:nvSpPr>
        <p:spPr>
          <a:xfrm>
            <a:off x="2266932" y="4110184"/>
            <a:ext cx="2306256" cy="346869"/>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LATE 2020</a:t>
            </a:r>
          </a:p>
        </p:txBody>
      </p:sp>
      <p:sp>
        <p:nvSpPr>
          <p:cNvPr id="16" name="TextBox 16"/>
          <p:cNvSpPr txBox="1"/>
          <p:nvPr/>
        </p:nvSpPr>
        <p:spPr>
          <a:xfrm>
            <a:off x="2266932" y="4554137"/>
            <a:ext cx="2306256" cy="2127885"/>
          </a:xfrm>
          <a:prstGeom prst="rect">
            <a:avLst/>
          </a:prstGeom>
        </p:spPr>
        <p:txBody>
          <a:bodyPr lIns="0" tIns="0" rIns="0" bIns="0" rtlCol="0" anchor="t">
            <a:spAutoFit/>
          </a:bodyPr>
          <a:lstStyle/>
          <a:p>
            <a:pPr algn="ctr">
              <a:lnSpc>
                <a:spcPts val="2100"/>
              </a:lnSpc>
            </a:pPr>
            <a:r>
              <a:rPr lang="en-US" sz="1400" b="1" u="sng" spc="14" dirty="0">
                <a:solidFill>
                  <a:srgbClr val="F8FBFD"/>
                </a:solidFill>
                <a:latin typeface="Montserrat Light"/>
              </a:rPr>
              <a:t>Trade war between US and China</a:t>
            </a:r>
            <a:r>
              <a:rPr lang="en-US" sz="1400" spc="14" dirty="0">
                <a:solidFill>
                  <a:srgbClr val="F8FBFD"/>
                </a:solidFill>
                <a:latin typeface="Montserrat Light"/>
              </a:rPr>
              <a:t> </a:t>
            </a:r>
          </a:p>
          <a:p>
            <a:pPr algn="ctr">
              <a:lnSpc>
                <a:spcPts val="2100"/>
              </a:lnSpc>
            </a:pPr>
            <a:r>
              <a:rPr lang="en-US" sz="1400" spc="14" dirty="0">
                <a:solidFill>
                  <a:srgbClr val="F8FBFD"/>
                </a:solidFill>
                <a:latin typeface="Montserrat Light"/>
              </a:rPr>
              <a:t>US Department of Commerce imposed restrictions on China’s largest chip manufacturer</a:t>
            </a:r>
          </a:p>
          <a:p>
            <a:pPr algn="ctr">
              <a:lnSpc>
                <a:spcPts val="2100"/>
              </a:lnSpc>
            </a:pPr>
            <a:endParaRPr lang="en-US" sz="1400" spc="14" dirty="0">
              <a:solidFill>
                <a:srgbClr val="F8FBFD"/>
              </a:solidFill>
              <a:latin typeface="Montserrat Light"/>
            </a:endParaRPr>
          </a:p>
        </p:txBody>
      </p:sp>
      <p:grpSp>
        <p:nvGrpSpPr>
          <p:cNvPr id="17" name="Group 17"/>
          <p:cNvGrpSpPr/>
          <p:nvPr/>
        </p:nvGrpSpPr>
        <p:grpSpPr>
          <a:xfrm>
            <a:off x="4864774" y="4136811"/>
            <a:ext cx="2191102" cy="2524212"/>
            <a:chOff x="0" y="0"/>
            <a:chExt cx="2921470" cy="3365616"/>
          </a:xfrm>
        </p:grpSpPr>
        <p:sp>
          <p:nvSpPr>
            <p:cNvPr id="18" name="TextBox 18"/>
            <p:cNvSpPr txBox="1"/>
            <p:nvPr/>
          </p:nvSpPr>
          <p:spPr>
            <a:xfrm>
              <a:off x="0" y="-47625"/>
              <a:ext cx="2921470" cy="446617"/>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2021</a:t>
              </a:r>
            </a:p>
          </p:txBody>
        </p:sp>
        <p:sp>
          <p:nvSpPr>
            <p:cNvPr id="19" name="TextBox 19"/>
            <p:cNvSpPr txBox="1"/>
            <p:nvPr/>
          </p:nvSpPr>
          <p:spPr>
            <a:xfrm>
              <a:off x="0" y="544311"/>
              <a:ext cx="2921470" cy="2821305"/>
            </a:xfrm>
            <a:prstGeom prst="rect">
              <a:avLst/>
            </a:prstGeom>
          </p:spPr>
          <p:txBody>
            <a:bodyPr lIns="0" tIns="0" rIns="0" bIns="0" rtlCol="0" anchor="t">
              <a:spAutoFit/>
            </a:bodyPr>
            <a:lstStyle/>
            <a:p>
              <a:pPr algn="ctr">
                <a:lnSpc>
                  <a:spcPts val="2100"/>
                </a:lnSpc>
              </a:pPr>
              <a:r>
                <a:rPr lang="en-US" sz="1400" b="1" u="sng" spc="14" dirty="0">
                  <a:solidFill>
                    <a:srgbClr val="F8FBFD"/>
                  </a:solidFill>
                  <a:latin typeface="Montserrat Light"/>
                </a:rPr>
                <a:t>Increase use of Cryptocurrency </a:t>
              </a:r>
            </a:p>
            <a:p>
              <a:pPr algn="ctr">
                <a:lnSpc>
                  <a:spcPts val="2100"/>
                </a:lnSpc>
              </a:pPr>
              <a:r>
                <a:rPr lang="en-US" sz="1400" spc="14" dirty="0">
                  <a:solidFill>
                    <a:srgbClr val="F8FBFD"/>
                  </a:solidFill>
                  <a:latin typeface="Montserrat Light"/>
                </a:rPr>
                <a:t>Increase demand for cryptocurrency mining machines reduced the availability of chips for other users</a:t>
              </a:r>
            </a:p>
            <a:p>
              <a:pPr algn="ctr">
                <a:lnSpc>
                  <a:spcPts val="2100"/>
                </a:lnSpc>
              </a:pPr>
              <a:endParaRPr lang="en-US" sz="1400" spc="14" dirty="0">
                <a:solidFill>
                  <a:srgbClr val="F8FBFD"/>
                </a:solidFill>
                <a:latin typeface="Montserrat Light"/>
              </a:endParaRPr>
            </a:p>
          </p:txBody>
        </p:sp>
      </p:grpSp>
      <p:grpSp>
        <p:nvGrpSpPr>
          <p:cNvPr id="20" name="Group 20"/>
          <p:cNvGrpSpPr/>
          <p:nvPr/>
        </p:nvGrpSpPr>
        <p:grpSpPr>
          <a:xfrm>
            <a:off x="7347463" y="4124428"/>
            <a:ext cx="2303287" cy="2548977"/>
            <a:chOff x="0" y="0"/>
            <a:chExt cx="3071049" cy="3398636"/>
          </a:xfrm>
        </p:grpSpPr>
        <p:sp>
          <p:nvSpPr>
            <p:cNvPr id="21" name="TextBox 21"/>
            <p:cNvSpPr txBox="1"/>
            <p:nvPr/>
          </p:nvSpPr>
          <p:spPr>
            <a:xfrm>
              <a:off x="0" y="-47625"/>
              <a:ext cx="3071049" cy="446617"/>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2022</a:t>
              </a:r>
            </a:p>
          </p:txBody>
        </p:sp>
        <p:sp>
          <p:nvSpPr>
            <p:cNvPr id="22" name="TextBox 22"/>
            <p:cNvSpPr txBox="1"/>
            <p:nvPr/>
          </p:nvSpPr>
          <p:spPr>
            <a:xfrm>
              <a:off x="0" y="544311"/>
              <a:ext cx="3071049" cy="2854325"/>
            </a:xfrm>
            <a:prstGeom prst="rect">
              <a:avLst/>
            </a:prstGeom>
          </p:spPr>
          <p:txBody>
            <a:bodyPr lIns="0" tIns="0" rIns="0" bIns="0" rtlCol="0" anchor="t">
              <a:spAutoFit/>
            </a:bodyPr>
            <a:lstStyle/>
            <a:p>
              <a:pPr algn="ctr">
                <a:lnSpc>
                  <a:spcPts val="2100"/>
                </a:lnSpc>
              </a:pPr>
              <a:r>
                <a:rPr lang="en-US" sz="1400" b="1" u="sng" spc="14" dirty="0">
                  <a:solidFill>
                    <a:srgbClr val="F8FBFD"/>
                  </a:solidFill>
                  <a:latin typeface="Montserrat Light"/>
                </a:rPr>
                <a:t>Russian Ukraine War </a:t>
              </a:r>
            </a:p>
            <a:p>
              <a:pPr algn="ctr">
                <a:lnSpc>
                  <a:spcPts val="2100"/>
                </a:lnSpc>
              </a:pPr>
              <a:r>
                <a:rPr lang="en-US" sz="1400" spc="14" dirty="0">
                  <a:solidFill>
                    <a:srgbClr val="F8FBFD"/>
                  </a:solidFill>
                  <a:latin typeface="Montserrat Light"/>
                </a:rPr>
                <a:t>Ukraine’s two leading suppliers of neon produce half of the world’s supply Neon is critical for lasers used to make chips</a:t>
              </a:r>
            </a:p>
            <a:p>
              <a:pPr algn="ctr">
                <a:lnSpc>
                  <a:spcPts val="2399"/>
                </a:lnSpc>
              </a:pPr>
              <a:endParaRPr lang="en-US" sz="1400" spc="14" dirty="0">
                <a:solidFill>
                  <a:srgbClr val="F8FBFD"/>
                </a:solidFill>
                <a:latin typeface="Montserrat Light"/>
              </a:endParaRPr>
            </a:p>
          </p:txBody>
        </p:sp>
      </p:grpSp>
      <p:graphicFrame>
        <p:nvGraphicFramePr>
          <p:cNvPr id="23" name="Table 23"/>
          <p:cNvGraphicFramePr>
            <a:graphicFrameLocks noGrp="1"/>
          </p:cNvGraphicFramePr>
          <p:nvPr/>
        </p:nvGraphicFramePr>
        <p:xfrm>
          <a:off x="152264" y="205113"/>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365760">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AutoShape 24"/>
          <p:cNvSpPr/>
          <p:nvPr/>
        </p:nvSpPr>
        <p:spPr>
          <a:xfrm>
            <a:off x="1049245" y="3377289"/>
            <a:ext cx="4911081" cy="20858"/>
          </a:xfrm>
          <a:prstGeom prst="line">
            <a:avLst/>
          </a:prstGeom>
          <a:ln w="38100" cap="flat">
            <a:solidFill>
              <a:srgbClr val="FFFFFF"/>
            </a:solidFill>
            <a:prstDash val="solid"/>
            <a:headEnd type="oval" w="lg" len="lg"/>
            <a:tailEnd type="oval" w="lg" len="lg"/>
          </a:ln>
        </p:spPr>
        <p:txBody>
          <a:bodyPr/>
          <a:lstStyle/>
          <a:p>
            <a:endParaRPr lang="ru-RU"/>
          </a:p>
        </p:txBody>
      </p:sp>
      <p:sp>
        <p:nvSpPr>
          <p:cNvPr id="25" name="AutoShape 25"/>
          <p:cNvSpPr/>
          <p:nvPr/>
        </p:nvSpPr>
        <p:spPr>
          <a:xfrm flipV="1">
            <a:off x="5881720" y="3474865"/>
            <a:ext cx="0" cy="182735"/>
          </a:xfrm>
          <a:prstGeom prst="line">
            <a:avLst/>
          </a:prstGeom>
          <a:ln w="38100" cap="flat">
            <a:solidFill>
              <a:srgbClr val="FFFFFF"/>
            </a:solidFill>
            <a:prstDash val="solid"/>
            <a:headEnd type="none" w="sm" len="sm"/>
            <a:tailEnd type="none" w="sm" len="sm"/>
          </a:ln>
        </p:spPr>
        <p:txBody>
          <a:bodyPr/>
          <a:lstStyle/>
          <a:p>
            <a:endParaRPr lang="ru-RU"/>
          </a:p>
        </p:txBody>
      </p:sp>
      <p:sp>
        <p:nvSpPr>
          <p:cNvPr id="26" name="AutoShape 26"/>
          <p:cNvSpPr/>
          <p:nvPr/>
        </p:nvSpPr>
        <p:spPr>
          <a:xfrm flipV="1">
            <a:off x="1118325" y="3465340"/>
            <a:ext cx="0" cy="182735"/>
          </a:xfrm>
          <a:prstGeom prst="line">
            <a:avLst/>
          </a:prstGeom>
          <a:ln w="38100" cap="flat">
            <a:solidFill>
              <a:srgbClr val="FFFFFF"/>
            </a:solidFill>
            <a:prstDash val="solid"/>
            <a:headEnd type="none" w="sm" len="sm"/>
            <a:tailEnd type="none" w="sm" len="sm"/>
          </a:ln>
        </p:spPr>
        <p:txBody>
          <a:bodyPr/>
          <a:lstStyle/>
          <a:p>
            <a:endParaRPr lang="ru-RU"/>
          </a:p>
        </p:txBody>
      </p:sp>
      <p:sp>
        <p:nvSpPr>
          <p:cNvPr id="27" name="TextBox 27"/>
          <p:cNvSpPr txBox="1"/>
          <p:nvPr/>
        </p:nvSpPr>
        <p:spPr>
          <a:xfrm>
            <a:off x="1235030" y="2257833"/>
            <a:ext cx="4462219" cy="1323567"/>
          </a:xfrm>
          <a:prstGeom prst="rect">
            <a:avLst/>
          </a:prstGeom>
        </p:spPr>
        <p:txBody>
          <a:bodyPr lIns="0" tIns="0" rIns="0" bIns="0" rtlCol="0" anchor="t">
            <a:spAutoFit/>
          </a:bodyPr>
          <a:lstStyle/>
          <a:p>
            <a:pPr algn="ctr">
              <a:lnSpc>
                <a:spcPts val="2100"/>
              </a:lnSpc>
            </a:pPr>
            <a:r>
              <a:rPr lang="en-US" sz="1400" b="1" u="sng" spc="14" dirty="0">
                <a:solidFill>
                  <a:srgbClr val="F8FBFD"/>
                </a:solidFill>
                <a:latin typeface="Montserrat Light"/>
              </a:rPr>
              <a:t>COVID-19 Pandemic</a:t>
            </a:r>
            <a:r>
              <a:rPr lang="en-US" sz="1400" spc="14" dirty="0">
                <a:solidFill>
                  <a:srgbClr val="F8FBFD"/>
                </a:solidFill>
                <a:latin typeface="Montserrat Light"/>
              </a:rPr>
              <a:t> </a:t>
            </a:r>
          </a:p>
          <a:p>
            <a:pPr algn="ctr">
              <a:lnSpc>
                <a:spcPts val="2100"/>
              </a:lnSpc>
            </a:pPr>
            <a:r>
              <a:rPr lang="en-US" sz="1400" spc="14" dirty="0">
                <a:solidFill>
                  <a:srgbClr val="F8FBFD"/>
                </a:solidFill>
                <a:latin typeface="Montserrat Light"/>
              </a:rPr>
              <a:t>COVID-19 pandemic caused a disruption in supply chain and logistics 13% increase in global demand for computers</a:t>
            </a:r>
          </a:p>
          <a:p>
            <a:pPr algn="ctr">
              <a:lnSpc>
                <a:spcPts val="2100"/>
              </a:lnSpc>
            </a:pPr>
            <a:endParaRPr lang="en-US" sz="1400" spc="14" dirty="0">
              <a:solidFill>
                <a:srgbClr val="F8FBFD"/>
              </a:solidFill>
              <a:latin typeface="Montserrat Light"/>
            </a:endParaRPr>
          </a:p>
        </p:txBody>
      </p:sp>
      <p:sp>
        <p:nvSpPr>
          <p:cNvPr id="28" name="TextBox 28"/>
          <p:cNvSpPr txBox="1"/>
          <p:nvPr/>
        </p:nvSpPr>
        <p:spPr>
          <a:xfrm>
            <a:off x="-512055" y="6936823"/>
            <a:ext cx="9118341" cy="430530"/>
          </a:xfrm>
          <a:prstGeom prst="rect">
            <a:avLst/>
          </a:prstGeom>
        </p:spPr>
        <p:txBody>
          <a:bodyPr lIns="0" tIns="0" rIns="0" bIns="0" rtlCol="0" anchor="t">
            <a:spAutoFit/>
          </a:bodyPr>
          <a:lstStyle/>
          <a:p>
            <a:pPr algn="ctr">
              <a:lnSpc>
                <a:spcPts val="1499"/>
              </a:lnSpc>
            </a:pPr>
            <a:r>
              <a:rPr lang="en-US" sz="999" spc="9">
                <a:solidFill>
                  <a:srgbClr val="F8FBFD"/>
                </a:solidFill>
                <a:latin typeface="Montserrat Light"/>
              </a:rPr>
              <a:t>Source: https://supplychaindigital.com/top10/timeline-causes-of-the-global-semiconductor-shortage#</a:t>
            </a:r>
          </a:p>
          <a:p>
            <a:pPr algn="ctr">
              <a:lnSpc>
                <a:spcPts val="2100"/>
              </a:lnSpc>
            </a:pPr>
            <a:endParaRPr lang="en-US" sz="999" spc="9">
              <a:solidFill>
                <a:srgbClr val="F8FBFD"/>
              </a:solidFill>
              <a:latin typeface="Montserrat Light"/>
            </a:endParaRPr>
          </a:p>
        </p:txBody>
      </p:sp>
      <p:sp>
        <p:nvSpPr>
          <p:cNvPr id="29" name="Freeform 29"/>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Dieser Folienmaster gilt bei offiziellen Präsentationen im Rahmen der TUM.</a:t>
            </a:r>
          </a:p>
          <a:p>
            <a:pPr algn="l">
              <a:lnSpc>
                <a:spcPts val="2334"/>
              </a:lnSpc>
            </a:pPr>
            <a:r>
              <a:rPr lang="en-US" sz="1706">
                <a:solidFill>
                  <a:srgbClr val="000000"/>
                </a:solidFill>
                <a:latin typeface="Arial"/>
              </a:rPr>
              <a:t>Es ist darauf zu achten, dass wir uns in einem durchgängigen Layout präsentieren.</a:t>
            </a:r>
          </a:p>
          <a:p>
            <a:pPr algn="l">
              <a:lnSpc>
                <a:spcPts val="2334"/>
              </a:lnSpc>
            </a:pPr>
            <a:r>
              <a:rPr lang="en-US" sz="1706">
                <a:solidFill>
                  <a:srgbClr val="000000"/>
                </a:solidFill>
                <a:latin typeface="Arial"/>
              </a:rPr>
              <a:t>Abweichungen vom vorgegebenen Layout bitte auf ein Minimum reduzieren.</a:t>
            </a:r>
          </a:p>
          <a:p>
            <a:pPr algn="l">
              <a:lnSpc>
                <a:spcPts val="2334"/>
              </a:lnSpc>
            </a:pPr>
            <a:endParaRPr lang="en-US" sz="1706">
              <a:solidFill>
                <a:srgbClr val="000000"/>
              </a:solidFill>
              <a:latin typeface="Arial"/>
            </a:endParaRPr>
          </a:p>
          <a:p>
            <a:pPr algn="l">
              <a:lnSpc>
                <a:spcPts val="2334"/>
              </a:lnSpc>
            </a:pPr>
            <a:endParaRPr lang="en-US" sz="1706">
              <a:solidFill>
                <a:srgbClr val="000000"/>
              </a:solidFill>
              <a:latin typeface="Arial"/>
            </a:endParaRP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Gültigkeit der Masterfolien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Als Grundlage dient der Corporate Design Style Guide der TUM.</a:t>
            </a:r>
          </a:p>
          <a:p>
            <a:pPr algn="l">
              <a:lnSpc>
                <a:spcPts val="2334"/>
              </a:lnSpc>
            </a:pPr>
            <a:r>
              <a:rPr lang="en-US" sz="1706">
                <a:solidFill>
                  <a:srgbClr val="000000"/>
                </a:solidFill>
                <a:latin typeface="Arial"/>
              </a:rPr>
              <a:t>Die Präsentationsvorlage ist auf gute Lesbarkeit und klare Darstellung von Informationen optimiert.</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Grundlage der Masterfolien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2178684"/>
            <a:ext cx="9076266" cy="4713859"/>
          </a:xfrm>
          <a:prstGeom prst="rect">
            <a:avLst/>
          </a:prstGeom>
        </p:spPr>
        <p:txBody>
          <a:bodyPr lIns="0" tIns="0" rIns="0" bIns="0" rtlCol="0" anchor="t">
            <a:spAutoFit/>
          </a:bodyPr>
          <a:lstStyle/>
          <a:p>
            <a:pPr algn="l">
              <a:lnSpc>
                <a:spcPts val="2334"/>
              </a:lnSpc>
            </a:pPr>
            <a:r>
              <a:rPr lang="en-US" sz="1706">
                <a:solidFill>
                  <a:srgbClr val="000000"/>
                </a:solidFill>
                <a:latin typeface="Arial"/>
              </a:rPr>
              <a:t>Als Grundlage dient der Corporate Design Style Guide der TUM.</a:t>
            </a:r>
          </a:p>
          <a:p>
            <a:pPr algn="l">
              <a:lnSpc>
                <a:spcPts val="2334"/>
              </a:lnSpc>
            </a:pPr>
            <a:r>
              <a:rPr lang="en-US" sz="1706">
                <a:solidFill>
                  <a:srgbClr val="000000"/>
                </a:solidFill>
                <a:latin typeface="Arial"/>
              </a:rPr>
              <a:t>Die Präsentationsvorlage ist auf gute Lesbarkeit und klare Darstellung von Informationen optimiert.</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961179"/>
          </a:xfrm>
          <a:prstGeom prst="rect">
            <a:avLst/>
          </a:prstGeom>
        </p:spPr>
        <p:txBody>
          <a:bodyPr lIns="0" tIns="0" rIns="0" bIns="0" rtlCol="0" anchor="t">
            <a:spAutoFit/>
          </a:bodyPr>
          <a:lstStyle/>
          <a:p>
            <a:pPr algn="l">
              <a:lnSpc>
                <a:spcPts val="4095"/>
              </a:lnSpc>
            </a:pPr>
            <a:r>
              <a:rPr lang="en-US" sz="3200">
                <a:solidFill>
                  <a:srgbClr val="000000"/>
                </a:solidFill>
                <a:latin typeface="Arial"/>
              </a:rPr>
              <a:t>Hier steht eine Überschrift</a:t>
            </a:r>
          </a:p>
          <a:p>
            <a:pPr algn="l">
              <a:lnSpc>
                <a:spcPts val="4095"/>
              </a:lnSpc>
            </a:pPr>
            <a:r>
              <a:rPr lang="en-US" sz="3200">
                <a:solidFill>
                  <a:srgbClr val="000000"/>
                </a:solidFill>
                <a:latin typeface="Arial"/>
              </a:rPr>
              <a:t>max. 2-zeilig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Das Grundprinzip ist, Informationen bestmöglich zu transportieren. Dazu muss vor allem die Schrift einheitlich und für alle im Raum lesbar sein. </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Schriftart: Arial</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Schriftgrößen:30 | 22 | 16 | 12</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Zeilenabstand: 1,15mm</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Die Einstellungen sind in den Textfeldern und Textfeldvorlagen dieses ppt-Masters als Standard eingestellt. Bei Diagrammen und Tabellen muss die Schriftgröße ggf. angepasst werden. Für Auszeichnungen im Fließtext kann auch </a:t>
            </a:r>
            <a:r>
              <a:rPr lang="en-US" sz="1706">
                <a:solidFill>
                  <a:srgbClr val="000000"/>
                </a:solidFill>
                <a:latin typeface="Arial Bold"/>
              </a:rPr>
              <a:t>fett </a:t>
            </a:r>
            <a:r>
              <a:rPr lang="en-US" sz="1706">
                <a:solidFill>
                  <a:srgbClr val="000000"/>
                </a:solidFill>
                <a:latin typeface="Arial"/>
              </a:rPr>
              <a:t>markiert werden.</a:t>
            </a:r>
          </a:p>
          <a:p>
            <a:pPr algn="l">
              <a:lnSpc>
                <a:spcPts val="2334"/>
              </a:lnSpc>
            </a:pPr>
            <a:r>
              <a:rPr lang="en-US" sz="1706">
                <a:solidFill>
                  <a:srgbClr val="000000"/>
                </a:solidFill>
                <a:latin typeface="Arial"/>
              </a:rPr>
              <a:t>Bei großer Distanz bzw. kleinem Präsentationsmedium kann der Schriftgrad notfalls proportional erhöht werden.</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Schrift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Als erstes soll mit schwarz und weiß gearbeitet werden.</a:t>
            </a:r>
          </a:p>
          <a:p>
            <a:pPr algn="l">
              <a:lnSpc>
                <a:spcPts val="2334"/>
              </a:lnSpc>
            </a:pPr>
            <a:r>
              <a:rPr lang="en-US" sz="1706">
                <a:solidFill>
                  <a:srgbClr val="000000"/>
                </a:solidFill>
                <a:latin typeface="Arial"/>
              </a:rPr>
              <a:t>Für Aufwändigere Darstellungen sind Farben mit Bedacht und in möglichst geringem Umfang einzusetzen.</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In diesem Folienmaster ist die Farbpalette festgelegt.</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Zuerst mit den Primärfarben arbeiten.</a:t>
            </a:r>
          </a:p>
          <a:p>
            <a:pPr algn="l">
              <a:lnSpc>
                <a:spcPts val="2334"/>
              </a:lnSpc>
            </a:pPr>
            <a:endParaRPr lang="en-US" sz="1706">
              <a:solidFill>
                <a:srgbClr val="000000"/>
              </a:solidFill>
              <a:latin typeface="Arial"/>
            </a:endParaRP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Für z.B. komplexe Diagramme stehen nochSekundärfarben zur Verfügung.</a:t>
            </a:r>
          </a:p>
          <a:p>
            <a:pPr algn="l">
              <a:lnSpc>
                <a:spcPts val="2334"/>
              </a:lnSpc>
            </a:pPr>
            <a:endParaRPr lang="en-US" sz="1706">
              <a:solidFill>
                <a:srgbClr val="000000"/>
              </a:solidFill>
              <a:latin typeface="Arial"/>
            </a:endParaRP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Gering im Einsatz sind die Akzentfarben.</a:t>
            </a:r>
          </a:p>
          <a:p>
            <a:pPr algn="l">
              <a:lnSpc>
                <a:spcPts val="2334"/>
              </a:lnSpc>
            </a:pPr>
            <a:endParaRPr lang="en-US" sz="1706">
              <a:solidFill>
                <a:srgbClr val="000000"/>
              </a:solidFill>
              <a:latin typeface="Arial"/>
            </a:endParaRP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Farben</a:t>
            </a:r>
          </a:p>
        </p:txBody>
      </p:sp>
      <p:grpSp>
        <p:nvGrpSpPr>
          <p:cNvPr id="7" name="Group 7"/>
          <p:cNvGrpSpPr/>
          <p:nvPr/>
        </p:nvGrpSpPr>
        <p:grpSpPr>
          <a:xfrm>
            <a:off x="343184" y="4100126"/>
            <a:ext cx="912141" cy="261900"/>
            <a:chOff x="0" y="0"/>
            <a:chExt cx="1216188" cy="349200"/>
          </a:xfrm>
        </p:grpSpPr>
        <p:sp>
          <p:nvSpPr>
            <p:cNvPr id="8" name="Freeform 8"/>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0065BD"/>
            </a:solidFill>
          </p:spPr>
          <p:txBody>
            <a:bodyPr/>
            <a:lstStyle/>
            <a:p>
              <a:endParaRPr lang="ru-RU"/>
            </a:p>
          </p:txBody>
        </p:sp>
      </p:grpSp>
      <p:grpSp>
        <p:nvGrpSpPr>
          <p:cNvPr id="9" name="Group 9"/>
          <p:cNvGrpSpPr/>
          <p:nvPr/>
        </p:nvGrpSpPr>
        <p:grpSpPr>
          <a:xfrm>
            <a:off x="1381762" y="4100126"/>
            <a:ext cx="912141" cy="261900"/>
            <a:chOff x="0" y="0"/>
            <a:chExt cx="1216188" cy="349200"/>
          </a:xfrm>
        </p:grpSpPr>
        <p:sp>
          <p:nvSpPr>
            <p:cNvPr id="10" name="Freeform 10"/>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000000"/>
            </a:solidFill>
          </p:spPr>
          <p:txBody>
            <a:bodyPr/>
            <a:lstStyle/>
            <a:p>
              <a:endParaRPr lang="ru-RU"/>
            </a:p>
          </p:txBody>
        </p:sp>
      </p:grpSp>
      <p:grpSp>
        <p:nvGrpSpPr>
          <p:cNvPr id="11" name="Group 11"/>
          <p:cNvGrpSpPr/>
          <p:nvPr/>
        </p:nvGrpSpPr>
        <p:grpSpPr>
          <a:xfrm>
            <a:off x="2406229" y="4095046"/>
            <a:ext cx="922301" cy="272060"/>
            <a:chOff x="0" y="0"/>
            <a:chExt cx="1229734" cy="362746"/>
          </a:xfrm>
        </p:grpSpPr>
        <p:sp>
          <p:nvSpPr>
            <p:cNvPr id="12" name="Freeform 12"/>
            <p:cNvSpPr/>
            <p:nvPr/>
          </p:nvSpPr>
          <p:spPr>
            <a:xfrm>
              <a:off x="6731" y="6731"/>
              <a:ext cx="1216279" cy="349250"/>
            </a:xfrm>
            <a:custGeom>
              <a:avLst/>
              <a:gdLst/>
              <a:ahLst/>
              <a:cxnLst/>
              <a:rect l="l" t="t" r="r" b="b"/>
              <a:pathLst>
                <a:path w="1216279" h="349250">
                  <a:moveTo>
                    <a:pt x="0" y="0"/>
                  </a:moveTo>
                  <a:lnTo>
                    <a:pt x="1216279" y="0"/>
                  </a:lnTo>
                  <a:lnTo>
                    <a:pt x="1216279" y="349250"/>
                  </a:lnTo>
                  <a:lnTo>
                    <a:pt x="0" y="349250"/>
                  </a:lnTo>
                  <a:close/>
                </a:path>
              </a:pathLst>
            </a:custGeom>
            <a:solidFill>
              <a:srgbClr val="FFFFFF"/>
            </a:solidFill>
          </p:spPr>
          <p:txBody>
            <a:bodyPr/>
            <a:lstStyle/>
            <a:p>
              <a:endParaRPr lang="ru-RU"/>
            </a:p>
          </p:txBody>
        </p:sp>
        <p:sp>
          <p:nvSpPr>
            <p:cNvPr id="13" name="Freeform 13"/>
            <p:cNvSpPr/>
            <p:nvPr/>
          </p:nvSpPr>
          <p:spPr>
            <a:xfrm>
              <a:off x="0" y="0"/>
              <a:ext cx="1229741" cy="362712"/>
            </a:xfrm>
            <a:custGeom>
              <a:avLst/>
              <a:gdLst/>
              <a:ahLst/>
              <a:cxnLst/>
              <a:rect l="l" t="t" r="r" b="b"/>
              <a:pathLst>
                <a:path w="1229741" h="362712">
                  <a:moveTo>
                    <a:pt x="6731" y="0"/>
                  </a:moveTo>
                  <a:lnTo>
                    <a:pt x="1223010" y="0"/>
                  </a:lnTo>
                  <a:cubicBezTo>
                    <a:pt x="1226693" y="0"/>
                    <a:pt x="1229741" y="3048"/>
                    <a:pt x="1229741" y="6731"/>
                  </a:cubicBezTo>
                  <a:lnTo>
                    <a:pt x="1229741" y="355981"/>
                  </a:lnTo>
                  <a:cubicBezTo>
                    <a:pt x="1229741" y="359664"/>
                    <a:pt x="1226693" y="362712"/>
                    <a:pt x="1223010" y="362712"/>
                  </a:cubicBezTo>
                  <a:lnTo>
                    <a:pt x="6731" y="362712"/>
                  </a:lnTo>
                  <a:cubicBezTo>
                    <a:pt x="3048" y="362712"/>
                    <a:pt x="0" y="359664"/>
                    <a:pt x="0" y="355981"/>
                  </a:cubicBezTo>
                  <a:lnTo>
                    <a:pt x="0" y="6731"/>
                  </a:lnTo>
                  <a:cubicBezTo>
                    <a:pt x="0" y="3048"/>
                    <a:pt x="3048" y="0"/>
                    <a:pt x="6731" y="0"/>
                  </a:cubicBezTo>
                  <a:moveTo>
                    <a:pt x="6731" y="13589"/>
                  </a:moveTo>
                  <a:lnTo>
                    <a:pt x="6731" y="6731"/>
                  </a:lnTo>
                  <a:lnTo>
                    <a:pt x="13462" y="6731"/>
                  </a:lnTo>
                  <a:lnTo>
                    <a:pt x="13462" y="355981"/>
                  </a:lnTo>
                  <a:lnTo>
                    <a:pt x="6731" y="355981"/>
                  </a:lnTo>
                  <a:lnTo>
                    <a:pt x="6731" y="349250"/>
                  </a:lnTo>
                  <a:lnTo>
                    <a:pt x="1223010" y="349250"/>
                  </a:lnTo>
                  <a:lnTo>
                    <a:pt x="1223010" y="355981"/>
                  </a:lnTo>
                  <a:lnTo>
                    <a:pt x="1216279" y="355981"/>
                  </a:lnTo>
                  <a:lnTo>
                    <a:pt x="1216279" y="6731"/>
                  </a:lnTo>
                  <a:lnTo>
                    <a:pt x="1223010" y="6731"/>
                  </a:lnTo>
                  <a:lnTo>
                    <a:pt x="1223010" y="13462"/>
                  </a:lnTo>
                  <a:lnTo>
                    <a:pt x="6731" y="13462"/>
                  </a:lnTo>
                  <a:close/>
                </a:path>
              </a:pathLst>
            </a:custGeom>
            <a:solidFill>
              <a:srgbClr val="000000"/>
            </a:solidFill>
          </p:spPr>
          <p:txBody>
            <a:bodyPr/>
            <a:lstStyle/>
            <a:p>
              <a:endParaRPr lang="ru-RU"/>
            </a:p>
          </p:txBody>
        </p:sp>
      </p:grpSp>
      <p:grpSp>
        <p:nvGrpSpPr>
          <p:cNvPr id="14" name="Group 14"/>
          <p:cNvGrpSpPr/>
          <p:nvPr/>
        </p:nvGrpSpPr>
        <p:grpSpPr>
          <a:xfrm>
            <a:off x="343184" y="4976144"/>
            <a:ext cx="912141" cy="261900"/>
            <a:chOff x="0" y="0"/>
            <a:chExt cx="1216188" cy="349200"/>
          </a:xfrm>
        </p:grpSpPr>
        <p:sp>
          <p:nvSpPr>
            <p:cNvPr id="15" name="Freeform 15"/>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005293"/>
            </a:solidFill>
          </p:spPr>
          <p:txBody>
            <a:bodyPr/>
            <a:lstStyle/>
            <a:p>
              <a:endParaRPr lang="ru-RU"/>
            </a:p>
          </p:txBody>
        </p:sp>
      </p:grpSp>
      <p:grpSp>
        <p:nvGrpSpPr>
          <p:cNvPr id="16" name="Group 16"/>
          <p:cNvGrpSpPr/>
          <p:nvPr/>
        </p:nvGrpSpPr>
        <p:grpSpPr>
          <a:xfrm>
            <a:off x="1381762" y="4976144"/>
            <a:ext cx="912141" cy="261900"/>
            <a:chOff x="0" y="0"/>
            <a:chExt cx="1216188" cy="349200"/>
          </a:xfrm>
        </p:grpSpPr>
        <p:sp>
          <p:nvSpPr>
            <p:cNvPr id="17" name="Freeform 17"/>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64A0C8"/>
            </a:solidFill>
          </p:spPr>
          <p:txBody>
            <a:bodyPr/>
            <a:lstStyle/>
            <a:p>
              <a:endParaRPr lang="ru-RU"/>
            </a:p>
          </p:txBody>
        </p:sp>
      </p:grpSp>
      <p:grpSp>
        <p:nvGrpSpPr>
          <p:cNvPr id="18" name="Group 18"/>
          <p:cNvGrpSpPr/>
          <p:nvPr/>
        </p:nvGrpSpPr>
        <p:grpSpPr>
          <a:xfrm>
            <a:off x="2411309" y="4976144"/>
            <a:ext cx="912141" cy="261900"/>
            <a:chOff x="0" y="0"/>
            <a:chExt cx="1216188" cy="349200"/>
          </a:xfrm>
        </p:grpSpPr>
        <p:sp>
          <p:nvSpPr>
            <p:cNvPr id="19" name="Freeform 19"/>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98C6EA"/>
            </a:solidFill>
          </p:spPr>
          <p:txBody>
            <a:bodyPr/>
            <a:lstStyle/>
            <a:p>
              <a:endParaRPr lang="ru-RU"/>
            </a:p>
          </p:txBody>
        </p:sp>
      </p:grpSp>
      <p:grpSp>
        <p:nvGrpSpPr>
          <p:cNvPr id="20" name="Group 20"/>
          <p:cNvGrpSpPr/>
          <p:nvPr/>
        </p:nvGrpSpPr>
        <p:grpSpPr>
          <a:xfrm>
            <a:off x="3440855" y="4976144"/>
            <a:ext cx="912141" cy="261900"/>
            <a:chOff x="0" y="0"/>
            <a:chExt cx="1216188" cy="349200"/>
          </a:xfrm>
        </p:grpSpPr>
        <p:sp>
          <p:nvSpPr>
            <p:cNvPr id="21" name="Freeform 21"/>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999999"/>
            </a:solidFill>
          </p:spPr>
          <p:txBody>
            <a:bodyPr/>
            <a:lstStyle/>
            <a:p>
              <a:endParaRPr lang="ru-RU"/>
            </a:p>
          </p:txBody>
        </p:sp>
      </p:grpSp>
      <p:grpSp>
        <p:nvGrpSpPr>
          <p:cNvPr id="22" name="Group 22"/>
          <p:cNvGrpSpPr/>
          <p:nvPr/>
        </p:nvGrpSpPr>
        <p:grpSpPr>
          <a:xfrm>
            <a:off x="343184" y="5898446"/>
            <a:ext cx="912141" cy="261900"/>
            <a:chOff x="0" y="0"/>
            <a:chExt cx="1216188" cy="349200"/>
          </a:xfrm>
        </p:grpSpPr>
        <p:sp>
          <p:nvSpPr>
            <p:cNvPr id="23" name="Freeform 23"/>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E37222"/>
            </a:solidFill>
          </p:spPr>
          <p:txBody>
            <a:bodyPr/>
            <a:lstStyle/>
            <a:p>
              <a:endParaRPr lang="ru-RU"/>
            </a:p>
          </p:txBody>
        </p:sp>
      </p:grpSp>
      <p:grpSp>
        <p:nvGrpSpPr>
          <p:cNvPr id="24" name="Group 24"/>
          <p:cNvGrpSpPr/>
          <p:nvPr/>
        </p:nvGrpSpPr>
        <p:grpSpPr>
          <a:xfrm>
            <a:off x="1381762" y="5898446"/>
            <a:ext cx="912141" cy="261900"/>
            <a:chOff x="0" y="0"/>
            <a:chExt cx="1216188" cy="349200"/>
          </a:xfrm>
        </p:grpSpPr>
        <p:sp>
          <p:nvSpPr>
            <p:cNvPr id="25" name="Freeform 25"/>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A2AD00"/>
            </a:solidFill>
          </p:spPr>
          <p:txBody>
            <a:bodyPr/>
            <a:lstStyle/>
            <a:p>
              <a:endParaRPr lang="ru-RU"/>
            </a:p>
          </p:txBody>
        </p:sp>
      </p:grpSp>
      <p:grpSp>
        <p:nvGrpSpPr>
          <p:cNvPr id="26" name="Group 26"/>
          <p:cNvGrpSpPr/>
          <p:nvPr/>
        </p:nvGrpSpPr>
        <p:grpSpPr>
          <a:xfrm>
            <a:off x="2411309" y="5898446"/>
            <a:ext cx="912141" cy="261900"/>
            <a:chOff x="0" y="0"/>
            <a:chExt cx="1216188" cy="349200"/>
          </a:xfrm>
        </p:grpSpPr>
        <p:sp>
          <p:nvSpPr>
            <p:cNvPr id="27" name="Freeform 27"/>
            <p:cNvSpPr/>
            <p:nvPr/>
          </p:nvSpPr>
          <p:spPr>
            <a:xfrm>
              <a:off x="0" y="0"/>
              <a:ext cx="1216152" cy="349250"/>
            </a:xfrm>
            <a:custGeom>
              <a:avLst/>
              <a:gdLst/>
              <a:ahLst/>
              <a:cxnLst/>
              <a:rect l="l" t="t" r="r" b="b"/>
              <a:pathLst>
                <a:path w="1216152" h="349250">
                  <a:moveTo>
                    <a:pt x="0" y="0"/>
                  </a:moveTo>
                  <a:lnTo>
                    <a:pt x="1216152" y="0"/>
                  </a:lnTo>
                  <a:lnTo>
                    <a:pt x="1216152" y="349250"/>
                  </a:lnTo>
                  <a:lnTo>
                    <a:pt x="0" y="349250"/>
                  </a:lnTo>
                  <a:close/>
                </a:path>
              </a:pathLst>
            </a:custGeom>
            <a:solidFill>
              <a:srgbClr val="DAD7CB"/>
            </a:solidFill>
          </p:spPr>
          <p:txBody>
            <a:bodyPr/>
            <a:lstStyle/>
            <a:p>
              <a:endParaRPr lang="ru-RU"/>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Kurze und knappe Texte, Fließtexte linksbündig, kein Blocksatz</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Beispiel:</a:t>
            </a:r>
          </a:p>
          <a:p>
            <a:pPr algn="l">
              <a:lnSpc>
                <a:spcPts val="2334"/>
              </a:lnSpc>
            </a:pPr>
            <a:r>
              <a:rPr lang="en-US" sz="1706">
                <a:solidFill>
                  <a:srgbClr val="000000"/>
                </a:solidFill>
                <a:latin typeface="Arial"/>
              </a:rPr>
              <a:t>Tem soluptam, nisi as verum ereprehendam at acculpa quidisq uissit volupta tusdant utem as etur, odi odis es doluptiae dem nimaion con nossinctenis pora quam voloria consenimus blabore everfer epeliquo maio etur.</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Texte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Bei kleinen Aufzählungen auf Aufzählungszeichen verzichten und ggf. zusätzliche Leerzeile</a:t>
            </a:r>
          </a:p>
          <a:p>
            <a:pPr algn="l">
              <a:lnSpc>
                <a:spcPts val="2334"/>
              </a:lnSpc>
            </a:pPr>
            <a:r>
              <a:rPr lang="en-US" sz="1706">
                <a:solidFill>
                  <a:srgbClr val="000000"/>
                </a:solidFill>
                <a:latin typeface="Arial"/>
              </a:rPr>
              <a:t>Nur die wesentlichen Punkte nennen und Themen auf verschiedene Seiten splitten.</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Punkt 1</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Punkt 2</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Wenn Unterpunkte in einer Aufzählung nötig sind ist ein Einrücken mit – möglich</a:t>
            </a:r>
          </a:p>
          <a:p>
            <a:pPr marL="219637" lvl="2" indent="-73212" algn="l">
              <a:lnSpc>
                <a:spcPts val="2334"/>
              </a:lnSpc>
              <a:buFont typeface="Arial"/>
              <a:buChar char="⚬"/>
            </a:pPr>
            <a:r>
              <a:rPr lang="en-US" sz="1706">
                <a:solidFill>
                  <a:srgbClr val="000000"/>
                </a:solidFill>
                <a:latin typeface="Arial"/>
              </a:rPr>
              <a:t>Unterpunkt 1</a:t>
            </a:r>
          </a:p>
          <a:p>
            <a:pPr marL="407597" lvl="3" indent="-101899" algn="l">
              <a:lnSpc>
                <a:spcPts val="2559"/>
              </a:lnSpc>
              <a:buFont typeface="Arial"/>
              <a:buChar char="￭"/>
            </a:pPr>
            <a:r>
              <a:rPr lang="en-US" sz="1706">
                <a:solidFill>
                  <a:srgbClr val="000000"/>
                </a:solidFill>
                <a:latin typeface="Arial"/>
              </a:rPr>
              <a:t>Unterpunkt 1</a:t>
            </a:r>
          </a:p>
          <a:p>
            <a:pPr marL="407597" lvl="3" indent="-101899" algn="l">
              <a:lnSpc>
                <a:spcPts val="2559"/>
              </a:lnSpc>
              <a:buFont typeface="Arial"/>
              <a:buChar char="￭"/>
            </a:pPr>
            <a:r>
              <a:rPr lang="en-US" sz="1706">
                <a:solidFill>
                  <a:srgbClr val="000000"/>
                </a:solidFill>
                <a:latin typeface="Arial"/>
              </a:rPr>
              <a:t>Unterpunkt 2</a:t>
            </a:r>
          </a:p>
          <a:p>
            <a:pPr marL="407597" lvl="3" indent="-101899" algn="l">
              <a:lnSpc>
                <a:spcPts val="2334"/>
              </a:lnSpc>
            </a:pPr>
            <a:endParaRPr lang="en-US" sz="1706">
              <a:solidFill>
                <a:srgbClr val="000000"/>
              </a:solidFill>
              <a:latin typeface="Arial"/>
            </a:endParaRPr>
          </a:p>
          <a:p>
            <a:pPr marL="407597" lvl="3" indent="-101899" algn="l">
              <a:lnSpc>
                <a:spcPts val="2334"/>
              </a:lnSpc>
            </a:pPr>
            <a:r>
              <a:rPr lang="en-US" sz="1706">
                <a:solidFill>
                  <a:srgbClr val="000000"/>
                </a:solidFill>
                <a:latin typeface="Arial"/>
              </a:rPr>
              <a:t>Bei größeren Listen die Standardeinstellung • verwenden</a:t>
            </a:r>
          </a:p>
          <a:p>
            <a:pPr marL="219637" lvl="2" indent="-73212" algn="l">
              <a:lnSpc>
                <a:spcPts val="2334"/>
              </a:lnSpc>
              <a:buFont typeface="Arial"/>
              <a:buChar char="⚬"/>
            </a:pPr>
            <a:r>
              <a:rPr lang="en-US" sz="1706">
                <a:solidFill>
                  <a:srgbClr val="000000"/>
                </a:solidFill>
                <a:latin typeface="Arial"/>
              </a:rPr>
              <a:t>Unterpunkt 1</a:t>
            </a:r>
          </a:p>
          <a:p>
            <a:pPr marL="219637" lvl="2" indent="-73212" algn="l">
              <a:lnSpc>
                <a:spcPts val="2334"/>
              </a:lnSpc>
              <a:buFont typeface="Arial"/>
              <a:buChar char="⚬"/>
            </a:pPr>
            <a:r>
              <a:rPr lang="en-US" sz="1706">
                <a:solidFill>
                  <a:srgbClr val="000000"/>
                </a:solidFill>
                <a:latin typeface="Arial"/>
              </a:rPr>
              <a:t>Unterpunkt 2</a:t>
            </a:r>
          </a:p>
          <a:p>
            <a:pPr marL="219637" lvl="2" indent="-73212" algn="l">
              <a:lnSpc>
                <a:spcPts val="2334"/>
              </a:lnSpc>
              <a:buFont typeface="Arial"/>
              <a:buChar char="⚬"/>
            </a:pPr>
            <a:r>
              <a:rPr lang="en-US" sz="1706">
                <a:solidFill>
                  <a:srgbClr val="000000"/>
                </a:solidFill>
                <a:latin typeface="Arial"/>
              </a:rPr>
              <a:t>Unterpunkt 3</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Aufzählung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3" y="1812992"/>
            <a:ext cx="9076266" cy="5079552"/>
          </a:xfrm>
          <a:prstGeom prst="rect">
            <a:avLst/>
          </a:prstGeom>
        </p:spPr>
        <p:txBody>
          <a:bodyPr lIns="0" tIns="0" rIns="0" bIns="0" rtlCol="0" anchor="t">
            <a:spAutoFit/>
          </a:bodyPr>
          <a:lstStyle/>
          <a:p>
            <a:pPr algn="l">
              <a:lnSpc>
                <a:spcPts val="2334"/>
              </a:lnSpc>
            </a:pPr>
            <a:r>
              <a:rPr lang="en-US" sz="1706">
                <a:solidFill>
                  <a:srgbClr val="000000"/>
                </a:solidFill>
                <a:latin typeface="Arial"/>
              </a:rPr>
              <a:t>schlichte Darstellung von Informationen</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reduzierte Farben</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Rahmen und Überlagerungen nach Möglichkeit vermeiden</a:t>
            </a:r>
          </a:p>
          <a:p>
            <a:pPr algn="l">
              <a:lnSpc>
                <a:spcPts val="2334"/>
              </a:lnSpc>
            </a:pPr>
            <a:endParaRPr lang="en-US" sz="1706">
              <a:solidFill>
                <a:srgbClr val="000000"/>
              </a:solidFill>
              <a:latin typeface="Arial"/>
            </a:endParaRP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Bilder - Allgemein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2" y="1812992"/>
            <a:ext cx="9076266" cy="829289"/>
          </a:xfrm>
          <a:prstGeom prst="rect">
            <a:avLst/>
          </a:prstGeom>
        </p:spPr>
        <p:txBody>
          <a:bodyPr lIns="0" tIns="0" rIns="0" bIns="0" rtlCol="0" anchor="t">
            <a:spAutoFit/>
          </a:bodyPr>
          <a:lstStyle/>
          <a:p>
            <a:pPr algn="l">
              <a:lnSpc>
                <a:spcPts val="2334"/>
              </a:lnSpc>
            </a:pPr>
            <a:r>
              <a:rPr lang="en-US" sz="1706">
                <a:solidFill>
                  <a:srgbClr val="000000"/>
                </a:solidFill>
                <a:latin typeface="Arial"/>
              </a:rPr>
              <a:t>Bildbeschreibung</a:t>
            </a:r>
          </a:p>
          <a:p>
            <a:pPr algn="l">
              <a:lnSpc>
                <a:spcPts val="2334"/>
              </a:lnSpc>
            </a:pPr>
            <a:r>
              <a:rPr lang="en-US" sz="1706">
                <a:solidFill>
                  <a:srgbClr val="000000"/>
                </a:solidFill>
                <a:latin typeface="Arial"/>
              </a:rPr>
              <a:t>oberer Bildrand: Begrenzung durch Text</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Bilder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4" y="1812992"/>
            <a:ext cx="4459637" cy="5066547"/>
          </a:xfrm>
          <a:prstGeom prst="rect">
            <a:avLst/>
          </a:prstGeom>
        </p:spPr>
        <p:txBody>
          <a:bodyPr lIns="0" tIns="0" rIns="0" bIns="0" rtlCol="0" anchor="t">
            <a:spAutoFit/>
          </a:bodyPr>
          <a:lstStyle/>
          <a:p>
            <a:pPr algn="l">
              <a:lnSpc>
                <a:spcPts val="2334"/>
              </a:lnSpc>
            </a:pPr>
            <a:r>
              <a:rPr lang="en-US" sz="1706">
                <a:solidFill>
                  <a:srgbClr val="000000"/>
                </a:solidFill>
                <a:latin typeface="Arial"/>
              </a:rPr>
              <a:t>Überschrift 2</a:t>
            </a:r>
          </a:p>
          <a:p>
            <a:pPr algn="l">
              <a:lnSpc>
                <a:spcPts val="2334"/>
              </a:lnSpc>
            </a:pPr>
            <a:r>
              <a:rPr lang="en-US" sz="1706">
                <a:solidFill>
                  <a:srgbClr val="000000"/>
                </a:solidFill>
                <a:latin typeface="Arial"/>
              </a:rPr>
              <a:t>Hier steht ein einleitender oder beschreibender Fließtext und nach Wunsch eine Aufzählung</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Punkt 1</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Punkt 2</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Punkt 3</a:t>
            </a:r>
          </a:p>
          <a:p>
            <a:pPr algn="l">
              <a:lnSpc>
                <a:spcPts val="2334"/>
              </a:lnSpc>
            </a:pPr>
            <a:endParaRPr lang="en-US" sz="1706">
              <a:solidFill>
                <a:srgbClr val="000000"/>
              </a:solidFill>
              <a:latin typeface="Arial"/>
            </a:endParaRPr>
          </a:p>
          <a:p>
            <a:pPr algn="l">
              <a:lnSpc>
                <a:spcPts val="2334"/>
              </a:lnSpc>
            </a:pPr>
            <a:r>
              <a:rPr lang="en-US" sz="1706">
                <a:solidFill>
                  <a:srgbClr val="000000"/>
                </a:solidFill>
                <a:latin typeface="Arial"/>
              </a:rPr>
              <a:t>Punkt 4</a:t>
            </a:r>
          </a:p>
          <a:p>
            <a:pPr algn="l">
              <a:lnSpc>
                <a:spcPts val="2334"/>
              </a:lnSpc>
            </a:pPr>
            <a:endParaRPr lang="en-US" sz="1706">
              <a:solidFill>
                <a:srgbClr val="000000"/>
              </a:solidFill>
              <a:latin typeface="Arial"/>
            </a:endParaRPr>
          </a:p>
          <a:p>
            <a:pPr algn="l">
              <a:lnSpc>
                <a:spcPts val="2334"/>
              </a:lnSpc>
            </a:pPr>
            <a:endParaRPr lang="en-US" sz="1706">
              <a:solidFill>
                <a:srgbClr val="000000"/>
              </a:solidFill>
              <a:latin typeface="Arial"/>
            </a:endParaRP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Bilder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7441494" y="1992472"/>
            <a:ext cx="151590" cy="151561"/>
          </a:xfrm>
          <a:prstGeom prst="rect">
            <a:avLst/>
          </a:prstGeom>
          <a:solidFill>
            <a:srgbClr val="97BCC7"/>
          </a:solidFill>
        </p:spPr>
        <p:txBody>
          <a:bodyPr/>
          <a:lstStyle/>
          <a:p>
            <a:endParaRPr lang="ru-RU"/>
          </a:p>
        </p:txBody>
      </p:sp>
      <p:sp>
        <p:nvSpPr>
          <p:cNvPr id="3" name="AutoShape 3"/>
          <p:cNvSpPr/>
          <p:nvPr/>
        </p:nvSpPr>
        <p:spPr>
          <a:xfrm rot="-2700000">
            <a:off x="1938539" y="5597231"/>
            <a:ext cx="151590" cy="151561"/>
          </a:xfrm>
          <a:prstGeom prst="rect">
            <a:avLst/>
          </a:prstGeom>
          <a:solidFill>
            <a:srgbClr val="97BCC7"/>
          </a:solidFill>
        </p:spPr>
        <p:txBody>
          <a:bodyPr/>
          <a:lstStyle/>
          <a:p>
            <a:endParaRPr lang="ru-RU"/>
          </a:p>
        </p:txBody>
      </p:sp>
      <p:sp>
        <p:nvSpPr>
          <p:cNvPr id="4" name="AutoShape 4"/>
          <p:cNvSpPr/>
          <p:nvPr/>
        </p:nvSpPr>
        <p:spPr>
          <a:xfrm rot="-2700000">
            <a:off x="2045719" y="1992472"/>
            <a:ext cx="151590" cy="151561"/>
          </a:xfrm>
          <a:prstGeom prst="rect">
            <a:avLst/>
          </a:prstGeom>
          <a:solidFill>
            <a:srgbClr val="97BCC7"/>
          </a:solidFill>
        </p:spPr>
        <p:txBody>
          <a:bodyPr/>
          <a:lstStyle/>
          <a:p>
            <a:endParaRPr lang="ru-RU"/>
          </a:p>
        </p:txBody>
      </p:sp>
      <p:sp>
        <p:nvSpPr>
          <p:cNvPr id="5" name="TextBox 5"/>
          <p:cNvSpPr txBox="1"/>
          <p:nvPr/>
        </p:nvSpPr>
        <p:spPr>
          <a:xfrm>
            <a:off x="-780590" y="932411"/>
            <a:ext cx="8405058" cy="650081"/>
          </a:xfrm>
          <a:prstGeom prst="rect">
            <a:avLst/>
          </a:prstGeom>
        </p:spPr>
        <p:txBody>
          <a:bodyPr lIns="0" tIns="0" rIns="0" bIns="0" rtlCol="0" anchor="t">
            <a:spAutoFit/>
          </a:bodyPr>
          <a:lstStyle/>
          <a:p>
            <a:pPr algn="ctr">
              <a:lnSpc>
                <a:spcPts val="5159"/>
              </a:lnSpc>
            </a:pPr>
            <a:r>
              <a:rPr lang="en-US" sz="4299" spc="-42">
                <a:solidFill>
                  <a:srgbClr val="F8FBFD"/>
                </a:solidFill>
                <a:latin typeface="Montserrat Classic Bold"/>
              </a:rPr>
              <a:t>Business Model Canvas</a:t>
            </a:r>
          </a:p>
        </p:txBody>
      </p:sp>
      <p:sp>
        <p:nvSpPr>
          <p:cNvPr id="6" name="AutoShape 6"/>
          <p:cNvSpPr/>
          <p:nvPr/>
        </p:nvSpPr>
        <p:spPr>
          <a:xfrm rot="-2700000">
            <a:off x="-553332" y="6007556"/>
            <a:ext cx="1097664" cy="1097449"/>
          </a:xfrm>
          <a:prstGeom prst="rect">
            <a:avLst/>
          </a:prstGeom>
          <a:solidFill>
            <a:srgbClr val="F8FBFD"/>
          </a:solidFill>
        </p:spPr>
        <p:txBody>
          <a:bodyPr/>
          <a:lstStyle/>
          <a:p>
            <a:endParaRPr lang="ru-RU"/>
          </a:p>
        </p:txBody>
      </p:sp>
      <p:sp>
        <p:nvSpPr>
          <p:cNvPr id="7" name="AutoShape 7"/>
          <p:cNvSpPr/>
          <p:nvPr/>
        </p:nvSpPr>
        <p:spPr>
          <a:xfrm rot="-2700000">
            <a:off x="9233498" y="-20923"/>
            <a:ext cx="1040204" cy="1183592"/>
          </a:xfrm>
          <a:prstGeom prst="rect">
            <a:avLst/>
          </a:prstGeom>
          <a:solidFill>
            <a:srgbClr val="97BCC7"/>
          </a:solidFill>
        </p:spPr>
        <p:txBody>
          <a:bodyPr/>
          <a:lstStyle/>
          <a:p>
            <a:endParaRPr lang="ru-RU"/>
          </a:p>
        </p:txBody>
      </p:sp>
      <p:sp>
        <p:nvSpPr>
          <p:cNvPr id="8" name="AutoShape 8"/>
          <p:cNvSpPr/>
          <p:nvPr/>
        </p:nvSpPr>
        <p:spPr>
          <a:xfrm rot="-2700000">
            <a:off x="-521522" y="7353886"/>
            <a:ext cx="1514362" cy="26935"/>
          </a:xfrm>
          <a:prstGeom prst="rect">
            <a:avLst/>
          </a:prstGeom>
          <a:solidFill>
            <a:srgbClr val="97BCC7"/>
          </a:solidFill>
        </p:spPr>
        <p:txBody>
          <a:bodyPr/>
          <a:lstStyle/>
          <a:p>
            <a:endParaRPr lang="ru-RU"/>
          </a:p>
        </p:txBody>
      </p:sp>
      <p:sp>
        <p:nvSpPr>
          <p:cNvPr id="9" name="AutoShape 9"/>
          <p:cNvSpPr/>
          <p:nvPr/>
        </p:nvSpPr>
        <p:spPr>
          <a:xfrm rot="-2700000">
            <a:off x="9639040" y="537107"/>
            <a:ext cx="23417" cy="1909472"/>
          </a:xfrm>
          <a:prstGeom prst="rect">
            <a:avLst/>
          </a:prstGeom>
          <a:solidFill>
            <a:srgbClr val="F8FBFD"/>
          </a:solidFill>
        </p:spPr>
        <p:txBody>
          <a:bodyPr/>
          <a:lstStyle/>
          <a:p>
            <a:endParaRPr lang="ru-RU"/>
          </a:p>
        </p:txBody>
      </p:sp>
      <p:sp>
        <p:nvSpPr>
          <p:cNvPr id="10" name="TextBox 10"/>
          <p:cNvSpPr txBox="1"/>
          <p:nvPr/>
        </p:nvSpPr>
        <p:spPr>
          <a:xfrm>
            <a:off x="336168" y="2308782"/>
            <a:ext cx="3724139" cy="346869"/>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BUSINESS OBJECTIVES</a:t>
            </a:r>
          </a:p>
        </p:txBody>
      </p:sp>
      <p:sp>
        <p:nvSpPr>
          <p:cNvPr id="11" name="TextBox 11"/>
          <p:cNvSpPr txBox="1"/>
          <p:nvPr/>
        </p:nvSpPr>
        <p:spPr>
          <a:xfrm>
            <a:off x="235659" y="2723914"/>
            <a:ext cx="3925157" cy="2127885"/>
          </a:xfrm>
          <a:prstGeom prst="rect">
            <a:avLst/>
          </a:prstGeom>
        </p:spPr>
        <p:txBody>
          <a:bodyPr lIns="0" tIns="0" rIns="0" bIns="0" rtlCol="0" anchor="t">
            <a:spAutoFit/>
          </a:bodyPr>
          <a:lstStyle/>
          <a:p>
            <a:pPr marL="302261" lvl="1" indent="-151130">
              <a:lnSpc>
                <a:spcPts val="2100"/>
              </a:lnSpc>
              <a:buFont typeface="Arial"/>
              <a:buChar char="•"/>
            </a:pPr>
            <a:r>
              <a:rPr lang="en-US" sz="1400" b="1" spc="14" dirty="0">
                <a:solidFill>
                  <a:srgbClr val="F8FBFD"/>
                </a:solidFill>
                <a:latin typeface="Montserrat Light"/>
              </a:rPr>
              <a:t>Reduce manual forecasting efforts </a:t>
            </a:r>
            <a:r>
              <a:rPr lang="en-US" sz="1400" spc="14" dirty="0">
                <a:solidFill>
                  <a:srgbClr val="F8FBFD"/>
                </a:solidFill>
                <a:latin typeface="Montserrat Light"/>
              </a:rPr>
              <a:t>to predict demand</a:t>
            </a:r>
          </a:p>
          <a:p>
            <a:pPr marL="302261" lvl="1" indent="-151130">
              <a:lnSpc>
                <a:spcPts val="2100"/>
              </a:lnSpc>
              <a:buFont typeface="Arial"/>
              <a:buChar char="•"/>
            </a:pPr>
            <a:r>
              <a:rPr lang="en-US" sz="1400" spc="14" dirty="0">
                <a:solidFill>
                  <a:srgbClr val="F8FBFD"/>
                </a:solidFill>
                <a:latin typeface="Montserrat Light"/>
              </a:rPr>
              <a:t>Improve </a:t>
            </a:r>
            <a:r>
              <a:rPr lang="en-US" sz="1400" b="1" spc="14" dirty="0">
                <a:solidFill>
                  <a:srgbClr val="F8FBFD"/>
                </a:solidFill>
                <a:latin typeface="Montserrat Light"/>
              </a:rPr>
              <a:t>short term forecasting accuracy</a:t>
            </a:r>
            <a:r>
              <a:rPr lang="en-US" sz="1400" spc="14" dirty="0">
                <a:solidFill>
                  <a:srgbClr val="F8FBFD"/>
                </a:solidFill>
                <a:latin typeface="Montserrat Light"/>
              </a:rPr>
              <a:t> to accurately forecast demand</a:t>
            </a:r>
          </a:p>
          <a:p>
            <a:pPr marL="302261" lvl="1" indent="-151130">
              <a:lnSpc>
                <a:spcPts val="2100"/>
              </a:lnSpc>
              <a:buFont typeface="Arial"/>
              <a:buChar char="•"/>
            </a:pPr>
            <a:r>
              <a:rPr lang="en-US" sz="1400" b="1" spc="14" dirty="0">
                <a:solidFill>
                  <a:srgbClr val="F8FBFD"/>
                </a:solidFill>
                <a:latin typeface="Montserrat Light"/>
              </a:rPr>
              <a:t>Discover patterns</a:t>
            </a:r>
            <a:r>
              <a:rPr lang="en-US" sz="1400" spc="14" dirty="0">
                <a:solidFill>
                  <a:srgbClr val="F8FBFD"/>
                </a:solidFill>
                <a:latin typeface="Montserrat Light"/>
              </a:rPr>
              <a:t> that affects the demand of microchips</a:t>
            </a:r>
          </a:p>
          <a:p>
            <a:pPr marL="302261" lvl="1" indent="-151130">
              <a:lnSpc>
                <a:spcPts val="2100"/>
              </a:lnSpc>
              <a:buFont typeface="Arial"/>
              <a:buChar char="•"/>
            </a:pPr>
            <a:r>
              <a:rPr lang="en-US" sz="1400" b="1" spc="14" dirty="0">
                <a:solidFill>
                  <a:srgbClr val="F8FBFD"/>
                </a:solidFill>
                <a:latin typeface="Montserrat Light"/>
              </a:rPr>
              <a:t>Develop strategies </a:t>
            </a:r>
            <a:r>
              <a:rPr lang="en-US" sz="1400" spc="14" dirty="0">
                <a:solidFill>
                  <a:srgbClr val="F8FBFD"/>
                </a:solidFill>
                <a:latin typeface="Montserrat Light"/>
              </a:rPr>
              <a:t>to deal with discontinued products</a:t>
            </a:r>
          </a:p>
        </p:txBody>
      </p:sp>
      <p:sp>
        <p:nvSpPr>
          <p:cNvPr id="12" name="TextBox 12"/>
          <p:cNvSpPr txBox="1"/>
          <p:nvPr/>
        </p:nvSpPr>
        <p:spPr>
          <a:xfrm>
            <a:off x="5432226" y="2723914"/>
            <a:ext cx="3917207" cy="1862176"/>
          </a:xfrm>
          <a:prstGeom prst="rect">
            <a:avLst/>
          </a:prstGeom>
        </p:spPr>
        <p:txBody>
          <a:bodyPr lIns="0" tIns="0" rIns="0" bIns="0" rtlCol="0" anchor="t">
            <a:spAutoFit/>
          </a:bodyPr>
          <a:lstStyle/>
          <a:p>
            <a:pPr marL="302261" lvl="1" indent="-151130">
              <a:lnSpc>
                <a:spcPts val="2100"/>
              </a:lnSpc>
              <a:buFont typeface="Arial"/>
              <a:buChar char="•"/>
            </a:pPr>
            <a:r>
              <a:rPr lang="en-US" sz="1400" spc="14" dirty="0">
                <a:solidFill>
                  <a:srgbClr val="F8FBFD"/>
                </a:solidFill>
                <a:latin typeface="Montserrat Light"/>
              </a:rPr>
              <a:t>Data preparation &amp; Data cleaning</a:t>
            </a:r>
          </a:p>
          <a:p>
            <a:pPr marL="302261" lvl="1" indent="-151130">
              <a:lnSpc>
                <a:spcPts val="2100"/>
              </a:lnSpc>
              <a:buFont typeface="Arial"/>
              <a:buChar char="•"/>
            </a:pPr>
            <a:r>
              <a:rPr lang="en-US" sz="1400" spc="14" dirty="0">
                <a:solidFill>
                  <a:srgbClr val="F8FBFD"/>
                </a:solidFill>
                <a:latin typeface="Montserrat Light"/>
              </a:rPr>
              <a:t>Time Series Forecasting Methods</a:t>
            </a:r>
          </a:p>
          <a:p>
            <a:pPr marL="759461" lvl="2" indent="-151130">
              <a:lnSpc>
                <a:spcPts val="2100"/>
              </a:lnSpc>
              <a:buFont typeface="Arial"/>
              <a:buChar char="•"/>
            </a:pPr>
            <a:r>
              <a:rPr lang="en-US" sz="1400" spc="14" dirty="0">
                <a:solidFill>
                  <a:srgbClr val="F8FBFD"/>
                </a:solidFill>
                <a:latin typeface="Montserrat Light"/>
              </a:rPr>
              <a:t>Autoregressive Integrated Moving Average (ARIMA)</a:t>
            </a:r>
          </a:p>
          <a:p>
            <a:pPr marL="759461" lvl="2" indent="-151130">
              <a:lnSpc>
                <a:spcPts val="2100"/>
              </a:lnSpc>
              <a:buFont typeface="Arial"/>
              <a:buChar char="•"/>
            </a:pPr>
            <a:r>
              <a:rPr lang="en-US" sz="1400" spc="14" dirty="0">
                <a:solidFill>
                  <a:srgbClr val="F8FBFD"/>
                </a:solidFill>
                <a:latin typeface="Montserrat Light"/>
              </a:rPr>
              <a:t>Long Short-Term Memory (LSTM)</a:t>
            </a:r>
          </a:p>
          <a:p>
            <a:pPr marL="759461" lvl="2" indent="-151130">
              <a:lnSpc>
                <a:spcPts val="2100"/>
              </a:lnSpc>
              <a:buFont typeface="Arial"/>
              <a:buChar char="•"/>
            </a:pPr>
            <a:r>
              <a:rPr lang="en-US" sz="1400" spc="14" dirty="0">
                <a:solidFill>
                  <a:srgbClr val="F8FBFD"/>
                </a:solidFill>
                <a:latin typeface="Montserrat Light"/>
              </a:rPr>
              <a:t>Random Forest</a:t>
            </a:r>
          </a:p>
          <a:p>
            <a:pPr algn="ctr">
              <a:lnSpc>
                <a:spcPts val="2100"/>
              </a:lnSpc>
            </a:pPr>
            <a:endParaRPr lang="en-US" sz="1400" spc="14" dirty="0">
              <a:solidFill>
                <a:srgbClr val="F8FBFD"/>
              </a:solidFill>
              <a:latin typeface="Montserrat Light"/>
            </a:endParaRPr>
          </a:p>
        </p:txBody>
      </p:sp>
      <p:sp>
        <p:nvSpPr>
          <p:cNvPr id="13" name="TextBox 13"/>
          <p:cNvSpPr txBox="1"/>
          <p:nvPr/>
        </p:nvSpPr>
        <p:spPr>
          <a:xfrm>
            <a:off x="5967926" y="2308783"/>
            <a:ext cx="3054154" cy="346869"/>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PROJECT PLAN</a:t>
            </a:r>
          </a:p>
        </p:txBody>
      </p:sp>
      <p:sp>
        <p:nvSpPr>
          <p:cNvPr id="14" name="TextBox 14"/>
          <p:cNvSpPr txBox="1"/>
          <p:nvPr/>
        </p:nvSpPr>
        <p:spPr>
          <a:xfrm>
            <a:off x="3475941" y="5673011"/>
            <a:ext cx="5873492" cy="1054263"/>
          </a:xfrm>
          <a:prstGeom prst="rect">
            <a:avLst/>
          </a:prstGeom>
        </p:spPr>
        <p:txBody>
          <a:bodyPr lIns="0" tIns="0" rIns="0" bIns="0" rtlCol="0" anchor="t">
            <a:spAutoFit/>
          </a:bodyPr>
          <a:lstStyle/>
          <a:p>
            <a:pPr marL="302261" lvl="1" indent="-151130">
              <a:lnSpc>
                <a:spcPts val="2100"/>
              </a:lnSpc>
              <a:buFont typeface="Arial"/>
              <a:buChar char="•"/>
            </a:pPr>
            <a:r>
              <a:rPr lang="en-US" sz="1400" spc="14" dirty="0">
                <a:solidFill>
                  <a:srgbClr val="F8FBFD"/>
                </a:solidFill>
                <a:latin typeface="Montserrat Light"/>
              </a:rPr>
              <a:t>Aim to </a:t>
            </a:r>
            <a:r>
              <a:rPr lang="en-US" sz="1400" b="1" spc="14" dirty="0">
                <a:solidFill>
                  <a:srgbClr val="F8FBFD"/>
                </a:solidFill>
                <a:latin typeface="Montserrat Light"/>
              </a:rPr>
              <a:t>develop strategies that reduces the inaccuracy</a:t>
            </a:r>
            <a:r>
              <a:rPr lang="en-US" sz="1400" spc="14" dirty="0">
                <a:solidFill>
                  <a:srgbClr val="F8FBFD"/>
                </a:solidFill>
                <a:latin typeface="Montserrat Light"/>
              </a:rPr>
              <a:t> </a:t>
            </a:r>
            <a:r>
              <a:rPr lang="en-US" sz="1400" b="1" spc="14" dirty="0">
                <a:solidFill>
                  <a:srgbClr val="F8FBFD"/>
                </a:solidFill>
                <a:latin typeface="Montserrat Light"/>
              </a:rPr>
              <a:t>of over / under production of microchips produced</a:t>
            </a:r>
          </a:p>
          <a:p>
            <a:pPr marL="302261" lvl="1" indent="-151130">
              <a:lnSpc>
                <a:spcPts val="2100"/>
              </a:lnSpc>
              <a:buFont typeface="Arial"/>
              <a:buChar char="•"/>
            </a:pPr>
            <a:r>
              <a:rPr lang="en-US" sz="1400" spc="14" dirty="0">
                <a:solidFill>
                  <a:srgbClr val="F8FBFD"/>
                </a:solidFill>
                <a:latin typeface="Montserrat Light"/>
              </a:rPr>
              <a:t>Aim to </a:t>
            </a:r>
            <a:r>
              <a:rPr lang="en-US" sz="1400" b="1" spc="14" dirty="0">
                <a:solidFill>
                  <a:srgbClr val="F8FBFD"/>
                </a:solidFill>
                <a:latin typeface="Montserrat Light"/>
              </a:rPr>
              <a:t>subsequently improve the overall production efficiency of the company</a:t>
            </a:r>
          </a:p>
        </p:txBody>
      </p:sp>
      <p:graphicFrame>
        <p:nvGraphicFramePr>
          <p:cNvPr id="15" name="Table 15"/>
          <p:cNvGraphicFramePr>
            <a:graphicFrameLocks noGrp="1"/>
          </p:cNvGraphicFramePr>
          <p:nvPr/>
        </p:nvGraphicFramePr>
        <p:xfrm>
          <a:off x="152264" y="205113"/>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365760">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6" name="TextBox 16"/>
          <p:cNvSpPr txBox="1"/>
          <p:nvPr/>
        </p:nvSpPr>
        <p:spPr>
          <a:xfrm>
            <a:off x="914180" y="5886768"/>
            <a:ext cx="2191102" cy="696912"/>
          </a:xfrm>
          <a:prstGeom prst="rect">
            <a:avLst/>
          </a:prstGeom>
        </p:spPr>
        <p:txBody>
          <a:bodyPr lIns="0" tIns="0" rIns="0" bIns="0" rtlCol="0" anchor="t">
            <a:spAutoFit/>
          </a:bodyPr>
          <a:lstStyle/>
          <a:p>
            <a:pPr algn="ctr">
              <a:lnSpc>
                <a:spcPts val="2800"/>
              </a:lnSpc>
            </a:pPr>
            <a:r>
              <a:rPr lang="en-US" sz="2000" spc="140">
                <a:solidFill>
                  <a:srgbClr val="97BCC7"/>
                </a:solidFill>
                <a:latin typeface="Montserrat Classic"/>
              </a:rPr>
              <a:t>DEVELOPMENT GOALS</a:t>
            </a:r>
          </a:p>
        </p:txBody>
      </p:sp>
      <p:sp>
        <p:nvSpPr>
          <p:cNvPr id="17" name="Freeform 17"/>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2"/>
            <a:stretch>
              <a:fillRect b="-107"/>
            </a:stretch>
          </a:blipFill>
        </p:spPr>
        <p:txBody>
          <a:bodyPr/>
          <a:lstStyle/>
          <a:p>
            <a:endParaRPr lang="ru-RU"/>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grpSp>
        <p:nvGrpSpPr>
          <p:cNvPr id="3" name="Group 3"/>
          <p:cNvGrpSpPr/>
          <p:nvPr/>
        </p:nvGrpSpPr>
        <p:grpSpPr>
          <a:xfrm>
            <a:off x="340363" y="2665984"/>
            <a:ext cx="9076266" cy="4226560"/>
            <a:chOff x="0" y="0"/>
            <a:chExt cx="12101687" cy="5635413"/>
          </a:xfrm>
        </p:grpSpPr>
        <p:sp>
          <p:nvSpPr>
            <p:cNvPr id="4" name="Freeform 4"/>
            <p:cNvSpPr/>
            <p:nvPr/>
          </p:nvSpPr>
          <p:spPr>
            <a:xfrm>
              <a:off x="0" y="0"/>
              <a:ext cx="12101703" cy="5635371"/>
            </a:xfrm>
            <a:custGeom>
              <a:avLst/>
              <a:gdLst/>
              <a:ahLst/>
              <a:cxnLst/>
              <a:rect l="l" t="t" r="r" b="b"/>
              <a:pathLst>
                <a:path w="12101703" h="5635371">
                  <a:moveTo>
                    <a:pt x="0" y="0"/>
                  </a:moveTo>
                  <a:lnTo>
                    <a:pt x="12101703" y="0"/>
                  </a:lnTo>
                  <a:lnTo>
                    <a:pt x="12101703" y="5635371"/>
                  </a:lnTo>
                  <a:lnTo>
                    <a:pt x="0" y="5635371"/>
                  </a:lnTo>
                  <a:close/>
                </a:path>
              </a:pathLst>
            </a:custGeom>
            <a:solidFill>
              <a:srgbClr val="FFFFFF"/>
            </a:solidFill>
          </p:spPr>
          <p:txBody>
            <a:bodyPr/>
            <a:lstStyle/>
            <a:p>
              <a:endParaRPr lang="ru-RU"/>
            </a:p>
          </p:txBody>
        </p:sp>
      </p:grpSp>
      <p:sp>
        <p:nvSpPr>
          <p:cNvPr id="5" name="TextBox 5"/>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6" name="TextBox 6"/>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grpSp>
        <p:nvGrpSpPr>
          <p:cNvPr id="7" name="Group 7"/>
          <p:cNvGrpSpPr/>
          <p:nvPr/>
        </p:nvGrpSpPr>
        <p:grpSpPr>
          <a:xfrm>
            <a:off x="340362" y="1879667"/>
            <a:ext cx="9076266" cy="762614"/>
            <a:chOff x="0" y="0"/>
            <a:chExt cx="12101687" cy="1016819"/>
          </a:xfrm>
        </p:grpSpPr>
        <p:sp>
          <p:nvSpPr>
            <p:cNvPr id="8" name="Freeform 8"/>
            <p:cNvSpPr/>
            <p:nvPr/>
          </p:nvSpPr>
          <p:spPr>
            <a:xfrm>
              <a:off x="0" y="0"/>
              <a:ext cx="12101703" cy="1016762"/>
            </a:xfrm>
            <a:custGeom>
              <a:avLst/>
              <a:gdLst/>
              <a:ahLst/>
              <a:cxnLst/>
              <a:rect l="l" t="t" r="r" b="b"/>
              <a:pathLst>
                <a:path w="12101703" h="1016762">
                  <a:moveTo>
                    <a:pt x="0" y="0"/>
                  </a:moveTo>
                  <a:lnTo>
                    <a:pt x="12101703" y="0"/>
                  </a:lnTo>
                  <a:lnTo>
                    <a:pt x="12101703" y="1016762"/>
                  </a:lnTo>
                  <a:lnTo>
                    <a:pt x="0" y="1016762"/>
                  </a:lnTo>
                  <a:close/>
                </a:path>
              </a:pathLst>
            </a:custGeom>
            <a:solidFill>
              <a:srgbClr val="FFFFFF"/>
            </a:solidFill>
          </p:spPr>
          <p:txBody>
            <a:bodyPr/>
            <a:lstStyle/>
            <a:p>
              <a:endParaRPr lang="ru-RU"/>
            </a:p>
          </p:txBody>
        </p:sp>
        <p:sp>
          <p:nvSpPr>
            <p:cNvPr id="9" name="TextBox 9"/>
            <p:cNvSpPr txBox="1"/>
            <p:nvPr/>
          </p:nvSpPr>
          <p:spPr>
            <a:xfrm>
              <a:off x="0" y="-66675"/>
              <a:ext cx="12101687" cy="1083494"/>
            </a:xfrm>
            <a:prstGeom prst="rect">
              <a:avLst/>
            </a:prstGeom>
          </p:spPr>
          <p:txBody>
            <a:bodyPr lIns="50800" tIns="50800" rIns="50800" bIns="50800" rtlCol="0" anchor="t"/>
            <a:lstStyle/>
            <a:p>
              <a:pPr algn="l">
                <a:lnSpc>
                  <a:spcPts val="2334"/>
                </a:lnSpc>
              </a:pPr>
              <a:r>
                <a:rPr lang="en-US" sz="1706">
                  <a:solidFill>
                    <a:srgbClr val="000000"/>
                  </a:solidFill>
                  <a:latin typeface="Arial"/>
                </a:rPr>
                <a:t>Bildbeschreibung</a:t>
              </a:r>
            </a:p>
            <a:p>
              <a:pPr algn="l">
                <a:lnSpc>
                  <a:spcPts val="2334"/>
                </a:lnSpc>
              </a:pPr>
              <a:r>
                <a:rPr lang="en-US" sz="1706">
                  <a:solidFill>
                    <a:srgbClr val="000000"/>
                  </a:solidFill>
                  <a:latin typeface="Arial"/>
                </a:rPr>
                <a:t>oberer Bildrand: Begrenzung durch Text</a:t>
              </a:r>
            </a:p>
          </p:txBody>
        </p:sp>
      </p:grpSp>
      <p:sp>
        <p:nvSpPr>
          <p:cNvPr id="10" name="TextBox 10"/>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Bilder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2" y="1812992"/>
            <a:ext cx="9076266" cy="829289"/>
          </a:xfrm>
          <a:prstGeom prst="rect">
            <a:avLst/>
          </a:prstGeom>
        </p:spPr>
        <p:txBody>
          <a:bodyPr lIns="0" tIns="0" rIns="0" bIns="0" rtlCol="0" anchor="t">
            <a:spAutoFit/>
          </a:bodyPr>
          <a:lstStyle/>
          <a:p>
            <a:pPr algn="l">
              <a:lnSpc>
                <a:spcPts val="2334"/>
              </a:lnSpc>
            </a:pPr>
            <a:r>
              <a:rPr lang="en-US" sz="1706">
                <a:solidFill>
                  <a:srgbClr val="000000"/>
                </a:solidFill>
                <a:latin typeface="Arial"/>
              </a:rPr>
              <a:t>Bildbeschreibung</a:t>
            </a:r>
          </a:p>
          <a:p>
            <a:pPr algn="l">
              <a:lnSpc>
                <a:spcPts val="2334"/>
              </a:lnSpc>
            </a:pPr>
            <a:r>
              <a:rPr lang="en-US" sz="1706">
                <a:solidFill>
                  <a:srgbClr val="000000"/>
                </a:solidFill>
                <a:latin typeface="Arial"/>
              </a:rPr>
              <a:t>oberer Bildrand: Begrenzung durch Text</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Bilder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340362" y="1812992"/>
            <a:ext cx="9076266" cy="829289"/>
          </a:xfrm>
          <a:prstGeom prst="rect">
            <a:avLst/>
          </a:prstGeom>
        </p:spPr>
        <p:txBody>
          <a:bodyPr lIns="0" tIns="0" rIns="0" bIns="0" rtlCol="0" anchor="t">
            <a:spAutoFit/>
          </a:bodyPr>
          <a:lstStyle/>
          <a:p>
            <a:pPr algn="l">
              <a:lnSpc>
                <a:spcPts val="2334"/>
              </a:lnSpc>
            </a:pPr>
            <a:r>
              <a:rPr lang="en-US" sz="1706">
                <a:solidFill>
                  <a:srgbClr val="000000"/>
                </a:solidFill>
                <a:latin typeface="Arial"/>
              </a:rPr>
              <a:t>Weißer bzw. transparenter Hintergrund</a:t>
            </a:r>
          </a:p>
          <a:p>
            <a:pPr algn="l">
              <a:lnSpc>
                <a:spcPts val="2334"/>
              </a:lnSpc>
            </a:pPr>
            <a:r>
              <a:rPr lang="en-US" sz="1706">
                <a:solidFill>
                  <a:srgbClr val="000000"/>
                </a:solidFill>
                <a:latin typeface="Arial"/>
              </a:rPr>
              <a:t>mit genug Freiraum anordnen</a:t>
            </a:r>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Nicht formatfüllende Bilder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4" name="TextBox 4"/>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5" name="TextBox 5"/>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Bilder Format füllend - maximale Bildgröße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grpSp>
        <p:nvGrpSpPr>
          <p:cNvPr id="3" name="Group 3"/>
          <p:cNvGrpSpPr/>
          <p:nvPr/>
        </p:nvGrpSpPr>
        <p:grpSpPr>
          <a:xfrm>
            <a:off x="0" y="2642282"/>
            <a:ext cx="9753600" cy="4672918"/>
            <a:chOff x="0" y="0"/>
            <a:chExt cx="13004800" cy="6230558"/>
          </a:xfrm>
        </p:grpSpPr>
        <p:sp>
          <p:nvSpPr>
            <p:cNvPr id="4" name="Freeform 4"/>
            <p:cNvSpPr/>
            <p:nvPr/>
          </p:nvSpPr>
          <p:spPr>
            <a:xfrm>
              <a:off x="0" y="0"/>
              <a:ext cx="13004800" cy="6230620"/>
            </a:xfrm>
            <a:custGeom>
              <a:avLst/>
              <a:gdLst/>
              <a:ahLst/>
              <a:cxnLst/>
              <a:rect l="l" t="t" r="r" b="b"/>
              <a:pathLst>
                <a:path w="13004800" h="6230620">
                  <a:moveTo>
                    <a:pt x="0" y="0"/>
                  </a:moveTo>
                  <a:lnTo>
                    <a:pt x="13004800" y="0"/>
                  </a:lnTo>
                  <a:lnTo>
                    <a:pt x="13004800" y="6230620"/>
                  </a:lnTo>
                  <a:lnTo>
                    <a:pt x="0" y="6230620"/>
                  </a:lnTo>
                  <a:close/>
                </a:path>
              </a:pathLst>
            </a:custGeom>
            <a:solidFill>
              <a:srgbClr val="F2F2F2"/>
            </a:solidFill>
          </p:spPr>
          <p:txBody>
            <a:bodyPr/>
            <a:lstStyle/>
            <a:p>
              <a:endParaRPr lang="ru-RU"/>
            </a:p>
          </p:txBody>
        </p:sp>
      </p:grpSp>
      <p:sp>
        <p:nvSpPr>
          <p:cNvPr id="5" name="TextBox 5"/>
          <p:cNvSpPr txBox="1"/>
          <p:nvPr/>
        </p:nvSpPr>
        <p:spPr>
          <a:xfrm>
            <a:off x="340362" y="1812992"/>
            <a:ext cx="9076266" cy="829289"/>
          </a:xfrm>
          <a:prstGeom prst="rect">
            <a:avLst/>
          </a:prstGeom>
        </p:spPr>
        <p:txBody>
          <a:bodyPr lIns="0" tIns="0" rIns="0" bIns="0" rtlCol="0" anchor="t">
            <a:spAutoFit/>
          </a:bodyPr>
          <a:lstStyle/>
          <a:p>
            <a:pPr algn="l">
              <a:lnSpc>
                <a:spcPts val="2334"/>
              </a:lnSpc>
            </a:pPr>
            <a:r>
              <a:rPr lang="en-US" sz="1706">
                <a:solidFill>
                  <a:srgbClr val="000000"/>
                </a:solidFill>
                <a:latin typeface="Arial"/>
              </a:rPr>
              <a:t>Alternativ mit formatfüllendem Hintergrund: 5 % schwarz</a:t>
            </a:r>
          </a:p>
          <a:p>
            <a:pPr algn="l">
              <a:lnSpc>
                <a:spcPts val="2334"/>
              </a:lnSpc>
            </a:pPr>
            <a:r>
              <a:rPr lang="en-US" sz="1706">
                <a:solidFill>
                  <a:srgbClr val="000000"/>
                </a:solidFill>
                <a:latin typeface="Arial"/>
              </a:rPr>
              <a:t>Beschriftungen können zusätzlich neben den Bildern angebracht werden</a:t>
            </a:r>
          </a:p>
        </p:txBody>
      </p:sp>
      <p:sp>
        <p:nvSpPr>
          <p:cNvPr id="6" name="TextBox 6"/>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7" name="TextBox 7"/>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8" name="TextBox 8"/>
          <p:cNvSpPr txBox="1"/>
          <p:nvPr/>
        </p:nvSpPr>
        <p:spPr>
          <a:xfrm>
            <a:off x="338125" y="2657200"/>
            <a:ext cx="4525670" cy="4186332"/>
          </a:xfrm>
          <a:prstGeom prst="rect">
            <a:avLst/>
          </a:prstGeom>
        </p:spPr>
        <p:txBody>
          <a:bodyPr lIns="0" tIns="0" rIns="0" bIns="0" rtlCol="0" anchor="t">
            <a:spAutoFit/>
          </a:bodyPr>
          <a:lstStyle/>
          <a:p>
            <a:pPr algn="l">
              <a:lnSpc>
                <a:spcPts val="2047"/>
              </a:lnSpc>
            </a:pPr>
            <a:r>
              <a:rPr lang="en-US" sz="1706">
                <a:solidFill>
                  <a:srgbClr val="000000"/>
                </a:solidFill>
                <a:latin typeface="Arial"/>
              </a:rPr>
              <a:t>Bilderklärung</a:t>
            </a:r>
          </a:p>
        </p:txBody>
      </p:sp>
      <p:sp>
        <p:nvSpPr>
          <p:cNvPr id="9" name="TextBox 9"/>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Nicht Format füllende Bilder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graphicFrame>
        <p:nvGraphicFramePr>
          <p:cNvPr id="3" name="Table 3"/>
          <p:cNvGraphicFramePr>
            <a:graphicFrameLocks noGrp="1"/>
          </p:cNvGraphicFramePr>
          <p:nvPr/>
        </p:nvGraphicFramePr>
        <p:xfrm>
          <a:off x="340361" y="2665307"/>
          <a:ext cx="9062720" cy="2235200"/>
        </p:xfrm>
        <a:graphic>
          <a:graphicData uri="http://schemas.openxmlformats.org/drawingml/2006/table">
            <a:tbl>
              <a:tblPr/>
              <a:tblGrid>
                <a:gridCol w="3724647">
                  <a:extLst>
                    <a:ext uri="{9D8B030D-6E8A-4147-A177-3AD203B41FA5}">
                      <a16:colId xmlns:a16="http://schemas.microsoft.com/office/drawing/2014/main" val="20000"/>
                    </a:ext>
                  </a:extLst>
                </a:gridCol>
                <a:gridCol w="5338073">
                  <a:extLst>
                    <a:ext uri="{9D8B030D-6E8A-4147-A177-3AD203B41FA5}">
                      <a16:colId xmlns:a16="http://schemas.microsoft.com/office/drawing/2014/main" val="20001"/>
                    </a:ext>
                  </a:extLst>
                </a:gridCol>
              </a:tblGrid>
              <a:tr h="447040">
                <a:tc>
                  <a:txBody>
                    <a:bodyPr/>
                    <a:lstStyle/>
                    <a:p>
                      <a:pPr algn="l">
                        <a:lnSpc>
                          <a:spcPts val="2047"/>
                        </a:lnSpc>
                        <a:defRPr/>
                      </a:pPr>
                      <a:r>
                        <a:rPr lang="en-US" sz="1706">
                          <a:solidFill>
                            <a:srgbClr val="000000"/>
                          </a:solidFill>
                          <a:latin typeface="Arial"/>
                        </a:rPr>
                        <a:t>Ø - Strecke</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39 km/Tag (14.360 km/Jahr)</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47040">
                <a:tc>
                  <a:txBody>
                    <a:bodyPr/>
                    <a:lstStyle/>
                    <a:p>
                      <a:pPr algn="l">
                        <a:lnSpc>
                          <a:spcPts val="2047"/>
                        </a:lnSpc>
                        <a:defRPr/>
                      </a:pPr>
                      <a:r>
                        <a:rPr lang="en-US" sz="1706">
                          <a:solidFill>
                            <a:srgbClr val="000000"/>
                          </a:solidFill>
                          <a:latin typeface="Arial"/>
                        </a:rPr>
                        <a:t>Ø - Geschwindigkeit</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25 km/h</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7040">
                <a:tc>
                  <a:txBody>
                    <a:bodyPr/>
                    <a:lstStyle/>
                    <a:p>
                      <a:pPr algn="l">
                        <a:lnSpc>
                          <a:spcPts val="2047"/>
                        </a:lnSpc>
                        <a:defRPr/>
                      </a:pPr>
                      <a:r>
                        <a:rPr lang="en-US" sz="1706">
                          <a:solidFill>
                            <a:srgbClr val="000000"/>
                          </a:solidFill>
                          <a:latin typeface="Arial"/>
                        </a:rPr>
                        <a:t>Ø - Verfügbare Ladezeit</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22 h/Tag</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7040">
                <a:tc>
                  <a:txBody>
                    <a:bodyPr/>
                    <a:lstStyle/>
                    <a:p>
                      <a:pPr algn="l">
                        <a:lnSpc>
                          <a:spcPts val="2047"/>
                        </a:lnSpc>
                        <a:defRPr/>
                      </a:pPr>
                      <a:r>
                        <a:rPr lang="en-US" sz="1706">
                          <a:solidFill>
                            <a:srgbClr val="000000"/>
                          </a:solidFill>
                          <a:latin typeface="Arial"/>
                        </a:rPr>
                        <a:t>Kosten</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Kleinwagen mit Verbrennungsmotor</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47040">
                <a:tc>
                  <a:txBody>
                    <a:bodyPr/>
                    <a:lstStyle/>
                    <a:p>
                      <a:pPr algn="l">
                        <a:lnSpc>
                          <a:spcPts val="2047"/>
                        </a:lnSpc>
                        <a:defRPr/>
                      </a:pPr>
                      <a:r>
                        <a:rPr lang="en-US" sz="1706">
                          <a:solidFill>
                            <a:srgbClr val="000000"/>
                          </a:solidFill>
                          <a:latin typeface="Arial"/>
                        </a:rPr>
                        <a:t>Einsatzgebiet</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Stadt und Umland</a:t>
                      </a:r>
                      <a:endParaRPr lang="en-US" sz="1100"/>
                    </a:p>
                  </a:txBody>
                  <a:tcPr marL="0" marR="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grpSp>
        <p:nvGrpSpPr>
          <p:cNvPr id="6" name="Group 6"/>
          <p:cNvGrpSpPr/>
          <p:nvPr/>
        </p:nvGrpSpPr>
        <p:grpSpPr>
          <a:xfrm>
            <a:off x="340362" y="1879667"/>
            <a:ext cx="9076266" cy="762614"/>
            <a:chOff x="0" y="0"/>
            <a:chExt cx="12101687" cy="1016819"/>
          </a:xfrm>
        </p:grpSpPr>
        <p:sp>
          <p:nvSpPr>
            <p:cNvPr id="7" name="Freeform 7"/>
            <p:cNvSpPr/>
            <p:nvPr/>
          </p:nvSpPr>
          <p:spPr>
            <a:xfrm>
              <a:off x="0" y="0"/>
              <a:ext cx="12101703" cy="1016762"/>
            </a:xfrm>
            <a:custGeom>
              <a:avLst/>
              <a:gdLst/>
              <a:ahLst/>
              <a:cxnLst/>
              <a:rect l="l" t="t" r="r" b="b"/>
              <a:pathLst>
                <a:path w="12101703" h="1016762">
                  <a:moveTo>
                    <a:pt x="0" y="0"/>
                  </a:moveTo>
                  <a:lnTo>
                    <a:pt x="12101703" y="0"/>
                  </a:lnTo>
                  <a:lnTo>
                    <a:pt x="12101703" y="1016762"/>
                  </a:lnTo>
                  <a:lnTo>
                    <a:pt x="0" y="1016762"/>
                  </a:lnTo>
                  <a:close/>
                </a:path>
              </a:pathLst>
            </a:custGeom>
            <a:solidFill>
              <a:srgbClr val="FFFFFF"/>
            </a:solidFill>
          </p:spPr>
          <p:txBody>
            <a:bodyPr/>
            <a:lstStyle/>
            <a:p>
              <a:endParaRPr lang="ru-RU"/>
            </a:p>
          </p:txBody>
        </p:sp>
        <p:sp>
          <p:nvSpPr>
            <p:cNvPr id="8" name="TextBox 8"/>
            <p:cNvSpPr txBox="1"/>
            <p:nvPr/>
          </p:nvSpPr>
          <p:spPr>
            <a:xfrm>
              <a:off x="0" y="-66675"/>
              <a:ext cx="12101687" cy="1083494"/>
            </a:xfrm>
            <a:prstGeom prst="rect">
              <a:avLst/>
            </a:prstGeom>
          </p:spPr>
          <p:txBody>
            <a:bodyPr lIns="50800" tIns="50800" rIns="50800" bIns="50800" rtlCol="0" anchor="t"/>
            <a:lstStyle/>
            <a:p>
              <a:pPr algn="l">
                <a:lnSpc>
                  <a:spcPts val="2334"/>
                </a:lnSpc>
              </a:pPr>
              <a:r>
                <a:rPr lang="en-US" sz="1706">
                  <a:solidFill>
                    <a:srgbClr val="000000"/>
                  </a:solidFill>
                  <a:latin typeface="Arial"/>
                </a:rPr>
                <a:t>Tabelle ohne Farbe und kein Rand</a:t>
              </a:r>
            </a:p>
            <a:p>
              <a:pPr algn="l">
                <a:lnSpc>
                  <a:spcPts val="2334"/>
                </a:lnSpc>
              </a:pPr>
              <a:r>
                <a:rPr lang="en-US" sz="1706">
                  <a:solidFill>
                    <a:srgbClr val="000000"/>
                  </a:solidFill>
                  <a:latin typeface="Arial"/>
                </a:rPr>
                <a:t>innerer Seitenrand links 0 cm, oben z.B. 0,5 cm (für genug Zeilenabstand innerhalb) </a:t>
              </a:r>
            </a:p>
          </p:txBody>
        </p:sp>
      </p:grpSp>
      <p:sp>
        <p:nvSpPr>
          <p:cNvPr id="9" name="TextBox 9"/>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Tabelle – Beispiel 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graphicFrame>
        <p:nvGraphicFramePr>
          <p:cNvPr id="3" name="Table 3"/>
          <p:cNvGraphicFramePr>
            <a:graphicFrameLocks noGrp="1"/>
          </p:cNvGraphicFramePr>
          <p:nvPr/>
        </p:nvGraphicFramePr>
        <p:xfrm>
          <a:off x="340361" y="2665307"/>
          <a:ext cx="9062720" cy="2235200"/>
        </p:xfrm>
        <a:graphic>
          <a:graphicData uri="http://schemas.openxmlformats.org/drawingml/2006/table">
            <a:tbl>
              <a:tblPr/>
              <a:tblGrid>
                <a:gridCol w="3721035">
                  <a:extLst>
                    <a:ext uri="{9D8B030D-6E8A-4147-A177-3AD203B41FA5}">
                      <a16:colId xmlns:a16="http://schemas.microsoft.com/office/drawing/2014/main" val="20000"/>
                    </a:ext>
                  </a:extLst>
                </a:gridCol>
                <a:gridCol w="5341685">
                  <a:extLst>
                    <a:ext uri="{9D8B030D-6E8A-4147-A177-3AD203B41FA5}">
                      <a16:colId xmlns:a16="http://schemas.microsoft.com/office/drawing/2014/main" val="20001"/>
                    </a:ext>
                  </a:extLst>
                </a:gridCol>
              </a:tblGrid>
              <a:tr h="447040">
                <a:tc>
                  <a:txBody>
                    <a:bodyPr/>
                    <a:lstStyle/>
                    <a:p>
                      <a:pPr algn="l">
                        <a:lnSpc>
                          <a:spcPts val="2047"/>
                        </a:lnSpc>
                        <a:defRPr/>
                      </a:pPr>
                      <a:r>
                        <a:rPr lang="en-US" sz="1706">
                          <a:solidFill>
                            <a:srgbClr val="000000"/>
                          </a:solidFill>
                          <a:latin typeface="Arial"/>
                        </a:rPr>
                        <a:t>Ø - Strecke</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39 km/Tag (14.360 km/Jahr)</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47040">
                <a:tc>
                  <a:txBody>
                    <a:bodyPr/>
                    <a:lstStyle/>
                    <a:p>
                      <a:pPr algn="l">
                        <a:lnSpc>
                          <a:spcPts val="2047"/>
                        </a:lnSpc>
                        <a:defRPr/>
                      </a:pPr>
                      <a:r>
                        <a:rPr lang="en-US" sz="1706">
                          <a:solidFill>
                            <a:srgbClr val="000000"/>
                          </a:solidFill>
                          <a:latin typeface="Arial"/>
                        </a:rPr>
                        <a:t>Ø - Geschwindigkeit</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25 km/h</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7040">
                <a:tc>
                  <a:txBody>
                    <a:bodyPr/>
                    <a:lstStyle/>
                    <a:p>
                      <a:pPr algn="l">
                        <a:lnSpc>
                          <a:spcPts val="2047"/>
                        </a:lnSpc>
                        <a:defRPr/>
                      </a:pPr>
                      <a:r>
                        <a:rPr lang="en-US" sz="1706">
                          <a:solidFill>
                            <a:srgbClr val="000000"/>
                          </a:solidFill>
                          <a:latin typeface="Arial"/>
                        </a:rPr>
                        <a:t>Ø - Verfügbare Ladezeit</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22 h/Tag</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7040">
                <a:tc>
                  <a:txBody>
                    <a:bodyPr/>
                    <a:lstStyle/>
                    <a:p>
                      <a:pPr algn="l">
                        <a:lnSpc>
                          <a:spcPts val="2047"/>
                        </a:lnSpc>
                        <a:defRPr/>
                      </a:pPr>
                      <a:r>
                        <a:rPr lang="en-US" sz="1706">
                          <a:solidFill>
                            <a:srgbClr val="000000"/>
                          </a:solidFill>
                          <a:latin typeface="Arial"/>
                        </a:rPr>
                        <a:t>Kosten</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Kleinwagen mit Verbrennungsmotor</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47040">
                <a:tc>
                  <a:txBody>
                    <a:bodyPr/>
                    <a:lstStyle/>
                    <a:p>
                      <a:pPr algn="l">
                        <a:lnSpc>
                          <a:spcPts val="2047"/>
                        </a:lnSpc>
                        <a:defRPr/>
                      </a:pPr>
                      <a:r>
                        <a:rPr lang="en-US" sz="1706">
                          <a:solidFill>
                            <a:srgbClr val="000000"/>
                          </a:solidFill>
                          <a:latin typeface="Arial"/>
                        </a:rPr>
                        <a:t>Einsatzgebiet</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tc>
                  <a:txBody>
                    <a:bodyPr/>
                    <a:lstStyle/>
                    <a:p>
                      <a:pPr algn="l">
                        <a:lnSpc>
                          <a:spcPts val="2047"/>
                        </a:lnSpc>
                        <a:defRPr/>
                      </a:pPr>
                      <a:r>
                        <a:rPr lang="en-US" sz="1706">
                          <a:solidFill>
                            <a:srgbClr val="000000"/>
                          </a:solidFill>
                          <a:latin typeface="Arial"/>
                        </a:rPr>
                        <a:t>Stadt und Umland</a:t>
                      </a:r>
                      <a:endParaRPr lang="en-US" sz="1100"/>
                    </a:p>
                  </a:txBody>
                  <a:tcPr marL="27000" marR="27000" marT="27000" marB="270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grpSp>
        <p:nvGrpSpPr>
          <p:cNvPr id="6" name="Group 6"/>
          <p:cNvGrpSpPr/>
          <p:nvPr/>
        </p:nvGrpSpPr>
        <p:grpSpPr>
          <a:xfrm>
            <a:off x="340362" y="1879667"/>
            <a:ext cx="9076266" cy="762614"/>
            <a:chOff x="0" y="0"/>
            <a:chExt cx="12101687" cy="1016819"/>
          </a:xfrm>
        </p:grpSpPr>
        <p:sp>
          <p:nvSpPr>
            <p:cNvPr id="7" name="Freeform 7"/>
            <p:cNvSpPr/>
            <p:nvPr/>
          </p:nvSpPr>
          <p:spPr>
            <a:xfrm>
              <a:off x="0" y="0"/>
              <a:ext cx="12101703" cy="1016762"/>
            </a:xfrm>
            <a:custGeom>
              <a:avLst/>
              <a:gdLst/>
              <a:ahLst/>
              <a:cxnLst/>
              <a:rect l="l" t="t" r="r" b="b"/>
              <a:pathLst>
                <a:path w="12101703" h="1016762">
                  <a:moveTo>
                    <a:pt x="0" y="0"/>
                  </a:moveTo>
                  <a:lnTo>
                    <a:pt x="12101703" y="0"/>
                  </a:lnTo>
                  <a:lnTo>
                    <a:pt x="12101703" y="1016762"/>
                  </a:lnTo>
                  <a:lnTo>
                    <a:pt x="0" y="1016762"/>
                  </a:lnTo>
                  <a:close/>
                </a:path>
              </a:pathLst>
            </a:custGeom>
            <a:solidFill>
              <a:srgbClr val="FFFFFF"/>
            </a:solidFill>
          </p:spPr>
          <p:txBody>
            <a:bodyPr/>
            <a:lstStyle/>
            <a:p>
              <a:endParaRPr lang="ru-RU"/>
            </a:p>
          </p:txBody>
        </p:sp>
        <p:sp>
          <p:nvSpPr>
            <p:cNvPr id="8" name="TextBox 8"/>
            <p:cNvSpPr txBox="1"/>
            <p:nvPr/>
          </p:nvSpPr>
          <p:spPr>
            <a:xfrm>
              <a:off x="0" y="-66675"/>
              <a:ext cx="12101687" cy="1083494"/>
            </a:xfrm>
            <a:prstGeom prst="rect">
              <a:avLst/>
            </a:prstGeom>
          </p:spPr>
          <p:txBody>
            <a:bodyPr lIns="50800" tIns="50800" rIns="50800" bIns="50800" rtlCol="0" anchor="t"/>
            <a:lstStyle/>
            <a:p>
              <a:pPr algn="l">
                <a:lnSpc>
                  <a:spcPts val="2334"/>
                </a:lnSpc>
              </a:pPr>
              <a:r>
                <a:rPr lang="en-US" sz="1706">
                  <a:solidFill>
                    <a:srgbClr val="000000"/>
                  </a:solidFill>
                  <a:latin typeface="Arial"/>
                </a:rPr>
                <a:t>Tabelle mit schwarzem Rand</a:t>
              </a:r>
            </a:p>
            <a:p>
              <a:pPr algn="l">
                <a:lnSpc>
                  <a:spcPts val="2334"/>
                </a:lnSpc>
              </a:pPr>
              <a:r>
                <a:rPr lang="en-US" sz="1706">
                  <a:solidFill>
                    <a:srgbClr val="000000"/>
                  </a:solidFill>
                  <a:latin typeface="Arial"/>
                </a:rPr>
                <a:t>innerer Seitenrand links 0,15 cm, oben z.B. 0,5 cm (für genug Zeilenabstand innerhalb) </a:t>
              </a:r>
            </a:p>
          </p:txBody>
        </p:sp>
      </p:grpSp>
      <p:sp>
        <p:nvSpPr>
          <p:cNvPr id="9" name="TextBox 9"/>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Tabelle – Beispiel 2</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TextBox 3"/>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4" name="TextBox 4"/>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grpSp>
        <p:nvGrpSpPr>
          <p:cNvPr id="5" name="Group 5"/>
          <p:cNvGrpSpPr/>
          <p:nvPr/>
        </p:nvGrpSpPr>
        <p:grpSpPr>
          <a:xfrm>
            <a:off x="340362" y="1879667"/>
            <a:ext cx="9076266" cy="762614"/>
            <a:chOff x="0" y="0"/>
            <a:chExt cx="12101687" cy="1016819"/>
          </a:xfrm>
        </p:grpSpPr>
        <p:sp>
          <p:nvSpPr>
            <p:cNvPr id="6" name="Freeform 6"/>
            <p:cNvSpPr/>
            <p:nvPr/>
          </p:nvSpPr>
          <p:spPr>
            <a:xfrm>
              <a:off x="0" y="0"/>
              <a:ext cx="12101703" cy="1016762"/>
            </a:xfrm>
            <a:custGeom>
              <a:avLst/>
              <a:gdLst/>
              <a:ahLst/>
              <a:cxnLst/>
              <a:rect l="l" t="t" r="r" b="b"/>
              <a:pathLst>
                <a:path w="12101703" h="1016762">
                  <a:moveTo>
                    <a:pt x="0" y="0"/>
                  </a:moveTo>
                  <a:lnTo>
                    <a:pt x="12101703" y="0"/>
                  </a:lnTo>
                  <a:lnTo>
                    <a:pt x="12101703" y="1016762"/>
                  </a:lnTo>
                  <a:lnTo>
                    <a:pt x="0" y="1016762"/>
                  </a:lnTo>
                  <a:close/>
                </a:path>
              </a:pathLst>
            </a:custGeom>
            <a:solidFill>
              <a:srgbClr val="FFFFFF"/>
            </a:solidFill>
          </p:spPr>
          <p:txBody>
            <a:bodyPr/>
            <a:lstStyle/>
            <a:p>
              <a:endParaRPr lang="ru-RU"/>
            </a:p>
          </p:txBody>
        </p:sp>
        <p:sp>
          <p:nvSpPr>
            <p:cNvPr id="7" name="TextBox 7"/>
            <p:cNvSpPr txBox="1"/>
            <p:nvPr/>
          </p:nvSpPr>
          <p:spPr>
            <a:xfrm>
              <a:off x="0" y="-66675"/>
              <a:ext cx="12101687" cy="1083494"/>
            </a:xfrm>
            <a:prstGeom prst="rect">
              <a:avLst/>
            </a:prstGeom>
          </p:spPr>
          <p:txBody>
            <a:bodyPr lIns="50800" tIns="50800" rIns="50800" bIns="50800" rtlCol="0" anchor="t"/>
            <a:lstStyle/>
            <a:p>
              <a:pPr algn="l">
                <a:lnSpc>
                  <a:spcPts val="2334"/>
                </a:lnSpc>
              </a:pPr>
              <a:r>
                <a:rPr lang="en-US" sz="1706">
                  <a:solidFill>
                    <a:srgbClr val="000000"/>
                  </a:solidFill>
                  <a:latin typeface="Arial"/>
                </a:rPr>
                <a:t>Nach Möglichkeit linksbündig bleiben</a:t>
              </a:r>
            </a:p>
            <a:p>
              <a:pPr algn="l">
                <a:lnSpc>
                  <a:spcPts val="2334"/>
                </a:lnSpc>
              </a:pPr>
              <a:r>
                <a:rPr lang="en-US" sz="1706">
                  <a:solidFill>
                    <a:srgbClr val="000000"/>
                  </a:solidFill>
                  <a:latin typeface="Arial"/>
                </a:rPr>
                <a:t>Unnötige Striche und Balken vermeiden</a:t>
              </a:r>
            </a:p>
          </p:txBody>
        </p:sp>
      </p:grpSp>
      <p:sp>
        <p:nvSpPr>
          <p:cNvPr id="8" name="TextBox 8"/>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Diagramme – Beispiel 1</a:t>
            </a:r>
          </a:p>
        </p:txBody>
      </p:sp>
      <p:sp>
        <p:nvSpPr>
          <p:cNvPr id="9" name="Freeform 9"/>
          <p:cNvSpPr/>
          <p:nvPr/>
        </p:nvSpPr>
        <p:spPr>
          <a:xfrm>
            <a:off x="223859" y="2547412"/>
            <a:ext cx="9082701" cy="4488389"/>
          </a:xfrm>
          <a:custGeom>
            <a:avLst/>
            <a:gdLst/>
            <a:ahLst/>
            <a:cxnLst/>
            <a:rect l="l" t="t" r="r" b="b"/>
            <a:pathLst>
              <a:path w="9082701" h="4488389">
                <a:moveTo>
                  <a:pt x="0" y="0"/>
                </a:moveTo>
                <a:lnTo>
                  <a:pt x="9082701" y="0"/>
                </a:lnTo>
                <a:lnTo>
                  <a:pt x="9082701" y="4488390"/>
                </a:lnTo>
                <a:lnTo>
                  <a:pt x="0" y="4488390"/>
                </a:lnTo>
                <a:lnTo>
                  <a:pt x="0" y="0"/>
                </a:lnTo>
                <a:close/>
              </a:path>
            </a:pathLst>
          </a:custGeom>
          <a:blipFill>
            <a:blip r:embed="rId4"/>
            <a:stretch>
              <a:fillRect r="-169"/>
            </a:stretch>
          </a:blipFill>
        </p:spPr>
        <p:txBody>
          <a:bodyPr/>
          <a:lstStyle/>
          <a:p>
            <a:endParaRPr lang="ru-RU"/>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8766305" y="346331"/>
            <a:ext cx="648909" cy="341760"/>
          </a:xfrm>
          <a:custGeom>
            <a:avLst/>
            <a:gdLst/>
            <a:ahLst/>
            <a:cxnLst/>
            <a:rect l="l" t="t" r="r" b="b"/>
            <a:pathLst>
              <a:path w="648909" h="341760">
                <a:moveTo>
                  <a:pt x="0" y="0"/>
                </a:moveTo>
                <a:lnTo>
                  <a:pt x="648909" y="0"/>
                </a:lnTo>
                <a:lnTo>
                  <a:pt x="648909" y="341760"/>
                </a:lnTo>
                <a:lnTo>
                  <a:pt x="0" y="341760"/>
                </a:lnTo>
                <a:lnTo>
                  <a:pt x="0" y="0"/>
                </a:lnTo>
                <a:close/>
              </a:path>
            </a:pathLst>
          </a:custGeom>
          <a:blipFill>
            <a:blip r:embed="rId3"/>
            <a:stretch>
              <a:fillRect b="-107"/>
            </a:stretch>
          </a:blipFill>
        </p:spPr>
        <p:txBody>
          <a:bodyPr/>
          <a:lstStyle/>
          <a:p>
            <a:endParaRPr lang="ru-RU"/>
          </a:p>
        </p:txBody>
      </p:sp>
      <p:sp>
        <p:nvSpPr>
          <p:cNvPr id="3" name="Freeform 3"/>
          <p:cNvSpPr/>
          <p:nvPr/>
        </p:nvSpPr>
        <p:spPr>
          <a:xfrm>
            <a:off x="340361" y="1879600"/>
            <a:ext cx="9076267" cy="5012267"/>
          </a:xfrm>
          <a:custGeom>
            <a:avLst/>
            <a:gdLst/>
            <a:ahLst/>
            <a:cxnLst/>
            <a:rect l="l" t="t" r="r" b="b"/>
            <a:pathLst>
              <a:path w="9076267" h="5012267">
                <a:moveTo>
                  <a:pt x="0" y="0"/>
                </a:moveTo>
                <a:lnTo>
                  <a:pt x="9076266" y="0"/>
                </a:lnTo>
                <a:lnTo>
                  <a:pt x="9076266" y="5012267"/>
                </a:lnTo>
                <a:lnTo>
                  <a:pt x="0" y="5012267"/>
                </a:lnTo>
                <a:lnTo>
                  <a:pt x="0" y="0"/>
                </a:lnTo>
                <a:close/>
              </a:path>
            </a:pathLst>
          </a:custGeom>
          <a:blipFill>
            <a:blip r:embed="rId4"/>
            <a:stretch>
              <a:fillRect r="-103"/>
            </a:stretch>
          </a:blipFill>
        </p:spPr>
        <p:txBody>
          <a:bodyPr/>
          <a:lstStyle/>
          <a:p>
            <a:endParaRPr lang="ru-RU"/>
          </a:p>
        </p:txBody>
      </p:sp>
      <p:sp>
        <p:nvSpPr>
          <p:cNvPr id="4" name="TextBox 4"/>
          <p:cNvSpPr txBox="1"/>
          <p:nvPr/>
        </p:nvSpPr>
        <p:spPr>
          <a:xfrm>
            <a:off x="7226596" y="6921992"/>
            <a:ext cx="2188879" cy="326642"/>
          </a:xfrm>
          <a:prstGeom prst="rect">
            <a:avLst/>
          </a:prstGeom>
        </p:spPr>
        <p:txBody>
          <a:bodyPr lIns="0" tIns="0" rIns="0" bIns="0" rtlCol="0" anchor="t">
            <a:spAutoFit/>
          </a:bodyPr>
          <a:lstStyle/>
          <a:p>
            <a:pPr algn="r">
              <a:lnSpc>
                <a:spcPts val="1535"/>
              </a:lnSpc>
            </a:pPr>
            <a:r>
              <a:rPr lang="en-US" sz="1279">
                <a:solidFill>
                  <a:srgbClr val="000000"/>
                </a:solidFill>
                <a:latin typeface="Arial"/>
              </a:rPr>
              <a:t>‹#›</a:t>
            </a:r>
          </a:p>
        </p:txBody>
      </p:sp>
      <p:sp>
        <p:nvSpPr>
          <p:cNvPr id="5" name="TextBox 5"/>
          <p:cNvSpPr txBox="1"/>
          <p:nvPr/>
        </p:nvSpPr>
        <p:spPr>
          <a:xfrm>
            <a:off x="331906" y="6921992"/>
            <a:ext cx="6895232" cy="326642"/>
          </a:xfrm>
          <a:prstGeom prst="rect">
            <a:avLst/>
          </a:prstGeom>
        </p:spPr>
        <p:txBody>
          <a:bodyPr lIns="0" tIns="0" rIns="0" bIns="0" rtlCol="0" anchor="t">
            <a:spAutoFit/>
          </a:bodyPr>
          <a:lstStyle/>
          <a:p>
            <a:pPr algn="l">
              <a:lnSpc>
                <a:spcPts val="1535"/>
              </a:lnSpc>
            </a:pPr>
            <a:r>
              <a:rPr lang="en-US" sz="1279">
                <a:solidFill>
                  <a:srgbClr val="000000"/>
                </a:solidFill>
                <a:latin typeface="Arial"/>
              </a:rPr>
              <a:t>Dr. rer. nat. Erika Mustermann (TUM) | kann beliebig erweitert werden | Infos mit Strich trennen</a:t>
            </a:r>
          </a:p>
        </p:txBody>
      </p:sp>
      <p:sp>
        <p:nvSpPr>
          <p:cNvPr id="6" name="TextBox 6"/>
          <p:cNvSpPr txBox="1"/>
          <p:nvPr/>
        </p:nvSpPr>
        <p:spPr>
          <a:xfrm>
            <a:off x="340363" y="974898"/>
            <a:ext cx="9076266" cy="523452"/>
          </a:xfrm>
          <a:prstGeom prst="rect">
            <a:avLst/>
          </a:prstGeom>
        </p:spPr>
        <p:txBody>
          <a:bodyPr lIns="0" tIns="0" rIns="0" bIns="0" rtlCol="0" anchor="t">
            <a:spAutoFit/>
          </a:bodyPr>
          <a:lstStyle/>
          <a:p>
            <a:pPr algn="l">
              <a:lnSpc>
                <a:spcPts val="4095"/>
              </a:lnSpc>
            </a:pPr>
            <a:r>
              <a:rPr lang="en-US" sz="3200">
                <a:solidFill>
                  <a:srgbClr val="000000"/>
                </a:solidFill>
                <a:latin typeface="Arial"/>
              </a:rPr>
              <a:t>Diagramme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1482026" y="-252132"/>
            <a:ext cx="9021823" cy="6675302"/>
            <a:chOff x="0" y="0"/>
            <a:chExt cx="12029097" cy="8900402"/>
          </a:xfrm>
        </p:grpSpPr>
        <p:pic>
          <p:nvPicPr>
            <p:cNvPr id="3" name="Picture 3"/>
            <p:cNvPicPr>
              <a:picLocks noChangeAspect="1"/>
            </p:cNvPicPr>
            <p:nvPr/>
          </p:nvPicPr>
          <p:blipFill>
            <a:blip r:embed="rId2"/>
            <a:srcRect l="16211" r="16211"/>
            <a:stretch>
              <a:fillRect/>
            </a:stretch>
          </p:blipFill>
          <p:spPr>
            <a:xfrm>
              <a:off x="0" y="0"/>
              <a:ext cx="12029097" cy="8900402"/>
            </a:xfrm>
            <a:prstGeom prst="rect">
              <a:avLst/>
            </a:prstGeom>
          </p:spPr>
        </p:pic>
      </p:grpSp>
      <p:sp>
        <p:nvSpPr>
          <p:cNvPr id="4" name="AutoShape 4"/>
          <p:cNvSpPr/>
          <p:nvPr/>
        </p:nvSpPr>
        <p:spPr>
          <a:xfrm rot="-2700000">
            <a:off x="-1518380" y="-87418"/>
            <a:ext cx="6813968" cy="10548842"/>
          </a:xfrm>
          <a:prstGeom prst="rect">
            <a:avLst/>
          </a:prstGeom>
          <a:solidFill>
            <a:srgbClr val="053D57"/>
          </a:solidFill>
        </p:spPr>
        <p:txBody>
          <a:bodyPr/>
          <a:lstStyle/>
          <a:p>
            <a:endParaRPr lang="ru-RU"/>
          </a:p>
        </p:txBody>
      </p:sp>
      <p:sp>
        <p:nvSpPr>
          <p:cNvPr id="5" name="AutoShape 5"/>
          <p:cNvSpPr/>
          <p:nvPr/>
        </p:nvSpPr>
        <p:spPr>
          <a:xfrm rot="-2700000">
            <a:off x="7314635" y="6210494"/>
            <a:ext cx="2858141" cy="2120297"/>
          </a:xfrm>
          <a:prstGeom prst="rect">
            <a:avLst/>
          </a:prstGeom>
          <a:solidFill>
            <a:srgbClr val="97BCC7"/>
          </a:solidFill>
        </p:spPr>
        <p:txBody>
          <a:bodyPr/>
          <a:lstStyle/>
          <a:p>
            <a:endParaRPr lang="ru-RU"/>
          </a:p>
        </p:txBody>
      </p:sp>
      <p:sp>
        <p:nvSpPr>
          <p:cNvPr id="6" name="AutoShape 6"/>
          <p:cNvSpPr/>
          <p:nvPr/>
        </p:nvSpPr>
        <p:spPr>
          <a:xfrm rot="-2700000">
            <a:off x="2296259" y="-546810"/>
            <a:ext cx="30601" cy="3807728"/>
          </a:xfrm>
          <a:prstGeom prst="rect">
            <a:avLst/>
          </a:prstGeom>
          <a:solidFill>
            <a:srgbClr val="F8FBFD"/>
          </a:solidFill>
        </p:spPr>
        <p:txBody>
          <a:bodyPr/>
          <a:lstStyle/>
          <a:p>
            <a:endParaRPr lang="ru-RU"/>
          </a:p>
        </p:txBody>
      </p:sp>
      <p:sp>
        <p:nvSpPr>
          <p:cNvPr id="7" name="TextBox 7"/>
          <p:cNvSpPr txBox="1"/>
          <p:nvPr/>
        </p:nvSpPr>
        <p:spPr>
          <a:xfrm>
            <a:off x="514170" y="5082228"/>
            <a:ext cx="5080213" cy="1508125"/>
          </a:xfrm>
          <a:prstGeom prst="rect">
            <a:avLst/>
          </a:prstGeom>
        </p:spPr>
        <p:txBody>
          <a:bodyPr lIns="0" tIns="0" rIns="0" bIns="0" rtlCol="0" anchor="t">
            <a:spAutoFit/>
          </a:bodyPr>
          <a:lstStyle/>
          <a:p>
            <a:pPr>
              <a:lnSpc>
                <a:spcPts val="5999"/>
              </a:lnSpc>
            </a:pPr>
            <a:r>
              <a:rPr lang="en-US" sz="3999" spc="39">
                <a:solidFill>
                  <a:srgbClr val="CFE2F3"/>
                </a:solidFill>
                <a:latin typeface="Montserrat Light Bold"/>
              </a:rPr>
              <a:t>2. DATA UNDERSTANDING</a:t>
            </a:r>
          </a:p>
        </p:txBody>
      </p:sp>
      <p:sp>
        <p:nvSpPr>
          <p:cNvPr id="8" name="Freeform 8"/>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1609405" y="2621851"/>
            <a:ext cx="5878220" cy="5849954"/>
          </a:xfrm>
          <a:prstGeom prst="rect">
            <a:avLst/>
          </a:prstGeom>
          <a:solidFill>
            <a:srgbClr val="053D57">
              <a:alpha val="49804"/>
            </a:srgbClr>
          </a:solidFill>
        </p:spPr>
        <p:txBody>
          <a:bodyPr/>
          <a:lstStyle/>
          <a:p>
            <a:endParaRPr lang="ru-RU"/>
          </a:p>
        </p:txBody>
      </p:sp>
      <p:grpSp>
        <p:nvGrpSpPr>
          <p:cNvPr id="3" name="Group 3"/>
          <p:cNvGrpSpPr/>
          <p:nvPr/>
        </p:nvGrpSpPr>
        <p:grpSpPr>
          <a:xfrm>
            <a:off x="5072042" y="6414384"/>
            <a:ext cx="1627224" cy="380431"/>
            <a:chOff x="0" y="0"/>
            <a:chExt cx="602675" cy="140900"/>
          </a:xfrm>
        </p:grpSpPr>
        <p:sp>
          <p:nvSpPr>
            <p:cNvPr id="4" name="Freeform 4"/>
            <p:cNvSpPr/>
            <p:nvPr/>
          </p:nvSpPr>
          <p:spPr>
            <a:xfrm>
              <a:off x="0" y="0"/>
              <a:ext cx="602675" cy="140900"/>
            </a:xfrm>
            <a:custGeom>
              <a:avLst/>
              <a:gdLst/>
              <a:ahLst/>
              <a:cxnLst/>
              <a:rect l="l" t="t" r="r" b="b"/>
              <a:pathLst>
                <a:path w="602675" h="140900">
                  <a:moveTo>
                    <a:pt x="0" y="0"/>
                  </a:moveTo>
                  <a:lnTo>
                    <a:pt x="602675" y="0"/>
                  </a:lnTo>
                  <a:lnTo>
                    <a:pt x="602675" y="140900"/>
                  </a:lnTo>
                  <a:lnTo>
                    <a:pt x="0" y="140900"/>
                  </a:lnTo>
                  <a:close/>
                </a:path>
              </a:pathLst>
            </a:custGeom>
            <a:solidFill>
              <a:srgbClr val="053D57"/>
            </a:solidFill>
          </p:spPr>
          <p:txBody>
            <a:bodyPr/>
            <a:lstStyle/>
            <a:p>
              <a:endParaRPr lang="ru-RU"/>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grpSp>
        <p:nvGrpSpPr>
          <p:cNvPr id="6" name="Group 6"/>
          <p:cNvGrpSpPr/>
          <p:nvPr/>
        </p:nvGrpSpPr>
        <p:grpSpPr>
          <a:xfrm>
            <a:off x="7338517" y="6414384"/>
            <a:ext cx="1618509" cy="380431"/>
            <a:chOff x="0" y="0"/>
            <a:chExt cx="599448" cy="140900"/>
          </a:xfrm>
        </p:grpSpPr>
        <p:sp>
          <p:nvSpPr>
            <p:cNvPr id="7" name="Freeform 7"/>
            <p:cNvSpPr/>
            <p:nvPr/>
          </p:nvSpPr>
          <p:spPr>
            <a:xfrm>
              <a:off x="0" y="0"/>
              <a:ext cx="599448" cy="140900"/>
            </a:xfrm>
            <a:custGeom>
              <a:avLst/>
              <a:gdLst/>
              <a:ahLst/>
              <a:cxnLst/>
              <a:rect l="l" t="t" r="r" b="b"/>
              <a:pathLst>
                <a:path w="599448" h="140900">
                  <a:moveTo>
                    <a:pt x="0" y="0"/>
                  </a:moveTo>
                  <a:lnTo>
                    <a:pt x="599448" y="0"/>
                  </a:lnTo>
                  <a:lnTo>
                    <a:pt x="599448" y="140900"/>
                  </a:lnTo>
                  <a:lnTo>
                    <a:pt x="0" y="140900"/>
                  </a:lnTo>
                  <a:close/>
                </a:path>
              </a:pathLst>
            </a:custGeom>
            <a:solidFill>
              <a:srgbClr val="053D57"/>
            </a:solidFill>
          </p:spPr>
          <p:txBody>
            <a:bodyPr/>
            <a:lstStyle/>
            <a:p>
              <a:endParaRPr lang="ru-RU"/>
            </a:p>
          </p:txBody>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536"/>
                </a:lnSpc>
              </a:pPr>
              <a:endParaRPr/>
            </a:p>
          </p:txBody>
        </p:sp>
      </p:grpSp>
      <p:graphicFrame>
        <p:nvGraphicFramePr>
          <p:cNvPr id="9" name="Table 9"/>
          <p:cNvGraphicFramePr>
            <a:graphicFrameLocks noGrp="1"/>
          </p:cNvGraphicFramePr>
          <p:nvPr/>
        </p:nvGraphicFramePr>
        <p:xfrm>
          <a:off x="609600" y="301387"/>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Freeform 10"/>
          <p:cNvSpPr/>
          <p:nvPr/>
        </p:nvSpPr>
        <p:spPr>
          <a:xfrm>
            <a:off x="609600" y="3006828"/>
            <a:ext cx="4866640" cy="2540000"/>
          </a:xfrm>
          <a:custGeom>
            <a:avLst/>
            <a:gdLst/>
            <a:ahLst/>
            <a:cxnLst/>
            <a:rect l="l" t="t" r="r" b="b"/>
            <a:pathLst>
              <a:path w="4866640" h="2540000">
                <a:moveTo>
                  <a:pt x="0" y="0"/>
                </a:moveTo>
                <a:lnTo>
                  <a:pt x="4866640" y="0"/>
                </a:lnTo>
                <a:lnTo>
                  <a:pt x="4866640" y="2540000"/>
                </a:lnTo>
                <a:lnTo>
                  <a:pt x="0" y="2540000"/>
                </a:lnTo>
                <a:lnTo>
                  <a:pt x="0" y="0"/>
                </a:lnTo>
                <a:close/>
              </a:path>
            </a:pathLst>
          </a:custGeom>
          <a:blipFill>
            <a:blip r:embed="rId2"/>
            <a:stretch>
              <a:fillRect/>
            </a:stretch>
          </a:blipFill>
        </p:spPr>
        <p:txBody>
          <a:bodyPr/>
          <a:lstStyle/>
          <a:p>
            <a:endParaRPr lang="ru-RU"/>
          </a:p>
        </p:txBody>
      </p:sp>
      <p:sp>
        <p:nvSpPr>
          <p:cNvPr id="11" name="Freeform 11"/>
          <p:cNvSpPr/>
          <p:nvPr/>
        </p:nvSpPr>
        <p:spPr>
          <a:xfrm>
            <a:off x="1329704" y="301387"/>
            <a:ext cx="8193333" cy="6579748"/>
          </a:xfrm>
          <a:custGeom>
            <a:avLst/>
            <a:gdLst/>
            <a:ahLst/>
            <a:cxnLst/>
            <a:rect l="l" t="t" r="r" b="b"/>
            <a:pathLst>
              <a:path w="8193333" h="6579748">
                <a:moveTo>
                  <a:pt x="0" y="0"/>
                </a:moveTo>
                <a:lnTo>
                  <a:pt x="8193334" y="0"/>
                </a:lnTo>
                <a:lnTo>
                  <a:pt x="8193334" y="6579748"/>
                </a:lnTo>
                <a:lnTo>
                  <a:pt x="0" y="6579748"/>
                </a:lnTo>
                <a:lnTo>
                  <a:pt x="0" y="0"/>
                </a:lnTo>
                <a:close/>
              </a:path>
            </a:pathLst>
          </a:custGeom>
          <a:blipFill>
            <a:blip r:embed="rId3"/>
            <a:stretch>
              <a:fillRect/>
            </a:stretch>
          </a:blipFill>
        </p:spPr>
        <p:txBody>
          <a:bodyPr/>
          <a:lstStyle/>
          <a:p>
            <a:endParaRPr lang="ru-RU"/>
          </a:p>
        </p:txBody>
      </p:sp>
      <p:sp>
        <p:nvSpPr>
          <p:cNvPr id="12" name="Freeform 12"/>
          <p:cNvSpPr/>
          <p:nvPr/>
        </p:nvSpPr>
        <p:spPr>
          <a:xfrm>
            <a:off x="8957026" y="6869743"/>
            <a:ext cx="673264" cy="354587"/>
          </a:xfrm>
          <a:custGeom>
            <a:avLst/>
            <a:gdLst/>
            <a:ahLst/>
            <a:cxnLst/>
            <a:rect l="l" t="t" r="r" b="b"/>
            <a:pathLst>
              <a:path w="673264" h="354587">
                <a:moveTo>
                  <a:pt x="0" y="0"/>
                </a:moveTo>
                <a:lnTo>
                  <a:pt x="673264" y="0"/>
                </a:lnTo>
                <a:lnTo>
                  <a:pt x="673264" y="354587"/>
                </a:lnTo>
                <a:lnTo>
                  <a:pt x="0" y="354587"/>
                </a:lnTo>
                <a:lnTo>
                  <a:pt x="0" y="0"/>
                </a:lnTo>
                <a:close/>
              </a:path>
            </a:pathLst>
          </a:custGeom>
          <a:blipFill>
            <a:blip r:embed="rId4"/>
            <a:stretch>
              <a:fillRect b="-107"/>
            </a:stretch>
          </a:blipFill>
        </p:spPr>
        <p:txBody>
          <a:bodyPr/>
          <a:lstStyle/>
          <a:p>
            <a:endParaRPr 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8904775" y="5836370"/>
            <a:ext cx="1816139" cy="1815784"/>
          </a:xfrm>
          <a:prstGeom prst="rect">
            <a:avLst/>
          </a:prstGeom>
          <a:solidFill>
            <a:srgbClr val="97BCC7"/>
          </a:solidFill>
        </p:spPr>
        <p:txBody>
          <a:bodyPr/>
          <a:lstStyle/>
          <a:p>
            <a:endParaRPr lang="ru-RU"/>
          </a:p>
        </p:txBody>
      </p:sp>
      <p:sp>
        <p:nvSpPr>
          <p:cNvPr id="3" name="AutoShape 3"/>
          <p:cNvSpPr/>
          <p:nvPr/>
        </p:nvSpPr>
        <p:spPr>
          <a:xfrm rot="-2700000">
            <a:off x="-684968" y="4076789"/>
            <a:ext cx="4215873" cy="5693313"/>
          </a:xfrm>
          <a:prstGeom prst="rect">
            <a:avLst/>
          </a:prstGeom>
          <a:solidFill>
            <a:srgbClr val="97BCC7"/>
          </a:solidFill>
        </p:spPr>
        <p:txBody>
          <a:bodyPr/>
          <a:lstStyle/>
          <a:p>
            <a:endParaRPr lang="ru-RU"/>
          </a:p>
        </p:txBody>
      </p:sp>
      <p:sp>
        <p:nvSpPr>
          <p:cNvPr id="4" name="AutoShape 4"/>
          <p:cNvSpPr/>
          <p:nvPr/>
        </p:nvSpPr>
        <p:spPr>
          <a:xfrm rot="-2700000">
            <a:off x="3395585" y="2163914"/>
            <a:ext cx="23417" cy="6248732"/>
          </a:xfrm>
          <a:prstGeom prst="rect">
            <a:avLst/>
          </a:prstGeom>
          <a:solidFill>
            <a:srgbClr val="053D57"/>
          </a:solidFill>
        </p:spPr>
        <p:txBody>
          <a:bodyPr/>
          <a:lstStyle/>
          <a:p>
            <a:endParaRPr lang="ru-RU"/>
          </a:p>
        </p:txBody>
      </p:sp>
      <p:sp>
        <p:nvSpPr>
          <p:cNvPr id="5" name="TextBox 5"/>
          <p:cNvSpPr txBox="1"/>
          <p:nvPr/>
        </p:nvSpPr>
        <p:spPr>
          <a:xfrm>
            <a:off x="275436" y="1020418"/>
            <a:ext cx="4713961" cy="650081"/>
          </a:xfrm>
          <a:prstGeom prst="rect">
            <a:avLst/>
          </a:prstGeom>
        </p:spPr>
        <p:txBody>
          <a:bodyPr lIns="0" tIns="0" rIns="0" bIns="0" rtlCol="0" anchor="t">
            <a:spAutoFit/>
          </a:bodyPr>
          <a:lstStyle/>
          <a:p>
            <a:pPr algn="r">
              <a:lnSpc>
                <a:spcPts val="5160"/>
              </a:lnSpc>
            </a:pPr>
            <a:r>
              <a:rPr lang="en-US" sz="4300" spc="-42">
                <a:solidFill>
                  <a:srgbClr val="053D57"/>
                </a:solidFill>
                <a:latin typeface="Montserrat Classic Bold"/>
              </a:rPr>
              <a:t>High correlation </a:t>
            </a:r>
          </a:p>
        </p:txBody>
      </p:sp>
      <p:sp>
        <p:nvSpPr>
          <p:cNvPr id="6" name="TextBox 6"/>
          <p:cNvSpPr txBox="1"/>
          <p:nvPr/>
        </p:nvSpPr>
        <p:spPr>
          <a:xfrm>
            <a:off x="5038992" y="1220443"/>
            <a:ext cx="4714608" cy="419100"/>
          </a:xfrm>
          <a:prstGeom prst="rect">
            <a:avLst/>
          </a:prstGeom>
        </p:spPr>
        <p:txBody>
          <a:bodyPr lIns="0" tIns="0" rIns="0" bIns="0" rtlCol="0" anchor="t">
            <a:spAutoFit/>
          </a:bodyPr>
          <a:lstStyle/>
          <a:p>
            <a:pPr>
              <a:lnSpc>
                <a:spcPts val="3359"/>
              </a:lnSpc>
            </a:pPr>
            <a:r>
              <a:rPr lang="en-US" sz="2799">
                <a:solidFill>
                  <a:srgbClr val="053D57"/>
                </a:solidFill>
                <a:latin typeface="Montserrat Classic Bold"/>
              </a:rPr>
              <a:t>with external variables</a:t>
            </a:r>
          </a:p>
        </p:txBody>
      </p:sp>
      <p:sp>
        <p:nvSpPr>
          <p:cNvPr id="7" name="Freeform 7"/>
          <p:cNvSpPr/>
          <p:nvPr/>
        </p:nvSpPr>
        <p:spPr>
          <a:xfrm>
            <a:off x="2882669" y="1885947"/>
            <a:ext cx="6488001" cy="5429253"/>
          </a:xfrm>
          <a:custGeom>
            <a:avLst/>
            <a:gdLst/>
            <a:ahLst/>
            <a:cxnLst/>
            <a:rect l="l" t="t" r="r" b="b"/>
            <a:pathLst>
              <a:path w="6488001" h="5429253">
                <a:moveTo>
                  <a:pt x="0" y="0"/>
                </a:moveTo>
                <a:lnTo>
                  <a:pt x="6488001" y="0"/>
                </a:lnTo>
                <a:lnTo>
                  <a:pt x="6488001" y="5429253"/>
                </a:lnTo>
                <a:lnTo>
                  <a:pt x="0" y="5429253"/>
                </a:lnTo>
                <a:lnTo>
                  <a:pt x="0" y="0"/>
                </a:lnTo>
                <a:close/>
              </a:path>
            </a:pathLst>
          </a:custGeom>
          <a:blipFill>
            <a:blip r:embed="rId2"/>
            <a:stretch>
              <a:fillRect/>
            </a:stretch>
          </a:blipFill>
        </p:spPr>
        <p:txBody>
          <a:bodyPr/>
          <a:lstStyle/>
          <a:p>
            <a:endParaRPr lang="ru-RU"/>
          </a:p>
        </p:txBody>
      </p:sp>
      <p:graphicFrame>
        <p:nvGraphicFramePr>
          <p:cNvPr id="8" name="Table 8"/>
          <p:cNvGraphicFramePr>
            <a:graphicFrameLocks noGrp="1"/>
          </p:cNvGraphicFramePr>
          <p:nvPr/>
        </p:nvGraphicFramePr>
        <p:xfrm>
          <a:off x="609600" y="286150"/>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Conclusion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 name="Freeform 9"/>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3"/>
            <a:stretch>
              <a:fillRect b="-107"/>
            </a:stretch>
          </a:blipFill>
        </p:spPr>
        <p:txBody>
          <a:bodyPr/>
          <a:lstStyle/>
          <a:p>
            <a:endParaRPr 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896828" y="-2729154"/>
            <a:ext cx="3554939" cy="3554243"/>
          </a:xfrm>
          <a:prstGeom prst="rect">
            <a:avLst/>
          </a:prstGeom>
          <a:solidFill>
            <a:srgbClr val="97BCC7"/>
          </a:solidFill>
        </p:spPr>
        <p:txBody>
          <a:bodyPr/>
          <a:lstStyle/>
          <a:p>
            <a:endParaRPr lang="ru-RU"/>
          </a:p>
        </p:txBody>
      </p:sp>
      <p:sp>
        <p:nvSpPr>
          <p:cNvPr id="3" name="AutoShape 3"/>
          <p:cNvSpPr/>
          <p:nvPr/>
        </p:nvSpPr>
        <p:spPr>
          <a:xfrm rot="-2700000">
            <a:off x="8469088" y="393468"/>
            <a:ext cx="3554939" cy="26798"/>
          </a:xfrm>
          <a:prstGeom prst="rect">
            <a:avLst/>
          </a:prstGeom>
          <a:solidFill>
            <a:srgbClr val="F8FBFD"/>
          </a:solidFill>
        </p:spPr>
        <p:txBody>
          <a:bodyPr/>
          <a:lstStyle/>
          <a:p>
            <a:endParaRPr lang="ru-RU"/>
          </a:p>
        </p:txBody>
      </p:sp>
      <p:sp>
        <p:nvSpPr>
          <p:cNvPr id="4" name="AutoShape 4"/>
          <p:cNvSpPr/>
          <p:nvPr/>
        </p:nvSpPr>
        <p:spPr>
          <a:xfrm rot="-2700000">
            <a:off x="-386804" y="7039056"/>
            <a:ext cx="1299098" cy="26798"/>
          </a:xfrm>
          <a:prstGeom prst="rect">
            <a:avLst/>
          </a:prstGeom>
          <a:solidFill>
            <a:srgbClr val="F8FBFD"/>
          </a:solidFill>
        </p:spPr>
        <p:txBody>
          <a:bodyPr/>
          <a:lstStyle/>
          <a:p>
            <a:endParaRPr lang="ru-RU"/>
          </a:p>
        </p:txBody>
      </p:sp>
      <p:sp>
        <p:nvSpPr>
          <p:cNvPr id="5" name="TextBox 5"/>
          <p:cNvSpPr txBox="1"/>
          <p:nvPr/>
        </p:nvSpPr>
        <p:spPr>
          <a:xfrm>
            <a:off x="407974" y="833735"/>
            <a:ext cx="7135825" cy="461665"/>
          </a:xfrm>
          <a:prstGeom prst="rect">
            <a:avLst/>
          </a:prstGeom>
        </p:spPr>
        <p:txBody>
          <a:bodyPr wrap="square" lIns="0" tIns="0" rIns="0" bIns="0" rtlCol="0" anchor="t">
            <a:spAutoFit/>
          </a:bodyPr>
          <a:lstStyle/>
          <a:p>
            <a:pPr>
              <a:lnSpc>
                <a:spcPts val="3600"/>
              </a:lnSpc>
            </a:pPr>
            <a:r>
              <a:rPr lang="en-US" sz="3000" dirty="0" err="1">
                <a:solidFill>
                  <a:srgbClr val="97BCC7"/>
                </a:solidFill>
                <a:latin typeface="Montserrat Classic Bold"/>
              </a:rPr>
              <a:t>Behaviour</a:t>
            </a:r>
            <a:r>
              <a:rPr lang="en-US" sz="3000" dirty="0">
                <a:solidFill>
                  <a:srgbClr val="97BCC7"/>
                </a:solidFill>
                <a:latin typeface="Montserrat Classic Bold"/>
              </a:rPr>
              <a:t> of considered variable </a:t>
            </a:r>
          </a:p>
        </p:txBody>
      </p:sp>
      <p:sp>
        <p:nvSpPr>
          <p:cNvPr id="6" name="TextBox 6"/>
          <p:cNvSpPr txBox="1"/>
          <p:nvPr/>
        </p:nvSpPr>
        <p:spPr>
          <a:xfrm>
            <a:off x="4393398" y="4346967"/>
            <a:ext cx="5360202" cy="206403"/>
          </a:xfrm>
          <a:prstGeom prst="rect">
            <a:avLst/>
          </a:prstGeom>
        </p:spPr>
        <p:txBody>
          <a:bodyPr lIns="0" tIns="0" rIns="0" bIns="0" rtlCol="0" anchor="t">
            <a:spAutoFit/>
          </a:bodyPr>
          <a:lstStyle/>
          <a:p>
            <a:pPr>
              <a:lnSpc>
                <a:spcPts val="1800"/>
              </a:lnSpc>
            </a:pPr>
            <a:r>
              <a:rPr lang="en-US" sz="1000" spc="12" dirty="0" err="1">
                <a:solidFill>
                  <a:srgbClr val="F8FBFD"/>
                </a:solidFill>
                <a:latin typeface="Montserrat Light"/>
              </a:rPr>
              <a:t>Source:</a:t>
            </a:r>
            <a:r>
              <a:rPr lang="en-US" sz="1000" u="sng" spc="12" dirty="0" err="1">
                <a:solidFill>
                  <a:srgbClr val="F8FBFD"/>
                </a:solidFill>
                <a:latin typeface="Montserrat Light"/>
                <a:hlinkClick r:id="rId2" tooltip="https://finance.yahoo.com/quote/IFX.DE/chart?p=IFX.DE#eyJpbnRlcnZhbCI6IndlZWsiLCJwZXJpb2RpY2l0eSI6MSwidGltZVVuaXQiOm51bGwsImNhbmRsZVdpZHRoIjo0LjM2NzgxNjA5MTk1NDAyMywiZmxpcHBlZCI6ZmFsc2UsInZvbHVtZVVuZGVybGF5Ijp0cnVlLCJhZGoiOnRydWUsImNyb3NzaGFpciI6dHJ1ZSwiY2hhcnRUeXBlIjoibGluZSIsImV4dGVuZGVkIjpmYWxzZSwibWFya2V0U2Vzc2lvbnMiOnt9LCJhZ2dyZWdhdGlvblR5cGUiOiJvaGxjIiwiY2hhcnRTY2FsZSI6ImxpbmVhciIsInBhbmVscyI6eyJjaGFydCI6eyJwZXJjZW50IjoxLCJkaXNwbGF5IjoiSUZYLkRFIiwiY2hhcnROYW1lIjoiY2hhcnQiLCJpbmRleCI6MCwieUF4aXMiOnsibmFtZSI6ImNoYXJ0IiwicG9zaXRpb24iOm51bGx9LCJ5YXhpc0xIUyI6W10sInlheGlzUkhTIjpbImNoYXJ0Iiwi4oCMdm9sIHVuZHLigIwiXX19LCJzZXRTcGFuIjp7Im11bHRpcGxpZXIiOjUsImJhc2UiOiJ5ZWFyIiwicGVyaW9kaWNpdHkiOnsicGVyaW9kIjoxLCJpbnRlcnZhbCI6IndlZWsifSwibWFpbnRhaW5QZXJpb2RpY2l0eSI6dHJ1ZSwiZm9yY2VMb2FkIjp0cnVlfSwibGluZVdpZHRoIjoyLCJzdHJpcGVkQmFja2dyb3VuZCI6dHJ1ZSwiZXZlbnRzIjp0cnVlLCJjb2xvciI6IiMwMDgxZjIiLCJzdHJpcGVkQmFja2dyb3VkIjp0cnVlLCJldmVudE1hcCI6eyJjb3Jwb3JhdGUiOnsiZGl2cyI6dHJ1ZSwic3BsaXRzIjp0cnVlfSwic2lnRGV2Ijp7fX0sImN1c3RvbVJhbmdlIjpudWxsLCJzeW1ib2xzIjpbeyJzeW1ib2wiOiJJRlguREUiLCJzeW1ib2xPYmplY3QiOnsic3ltYm9sIjoiSUZYLkRFIiwicXVvdGVUeXBlIjoiRVFVSVRZIiwiZXhjaGFuZ2VUaW1lWm9uZSI6IkV1cm9wZS9CZXJsaW4ifSwicGVyaW9kaWNpdHkiOjEsImludGVydmFsIjoid2VlayIsInRpbWVVbml0IjpudWxsLCJzZXRTcGFuIjp7Im11bHRpcGxpZXIiOjUsImJhc2UiOiJ5ZWFyIiwicGVyaW9kaWNpdHkiOnsicGVyaW9kIjoxLCJpbnRlcnZhbCI6IndlZWsifSwibWFpbnRhaW5QZXJpb2RpY2l0eSI6dHJ1ZSwiZm9yY2VMb2FkIjp0cnVlfX1dLCJzdHVkaWVzIjp7IuKAjHZvbCB1bmRy4oCMIjp7InR5cGUiOiJ2b2wgdW5kciIsImlucHV0cyI6eyJpZCI6IuKAjHZvbCB1bmRy4oCMIiwiZGlzcGxheSI6IuKAjHZvbCB1bmRy4oCMIn0sIm91dHB1dHMiOnsiVXAgVm9sdW1lIjoiIzAwYjA2MSIsIkRvd24gVm9sdW1lIjoiI2ZmMzMzYSJ9LCJwYW5lbCI6ImNoYXJ0IiwicGFyYW1ldGVycyI6eyJ3aWR0aEZhY3RvciI6MC40NSwiY2hhcnROYW1lIjoiY2hhcnQiLCJwYW5lbE5hbWUiOiJjaGFydCJ9fX19"/>
              </a:rPr>
              <a:t>YahooFinance.Infineon</a:t>
            </a:r>
            <a:r>
              <a:rPr lang="en-US" sz="1000" u="sng" spc="12" dirty="0">
                <a:solidFill>
                  <a:srgbClr val="F8FBFD"/>
                </a:solidFill>
                <a:latin typeface="Montserrat Light"/>
                <a:hlinkClick r:id="rId2" tooltip="https://finance.yahoo.com/quote/IFX.DE/chart?p=IFX.DE#eyJpbnRlcnZhbCI6IndlZWsiLCJwZXJpb2RpY2l0eSI6MSwidGltZVVuaXQiOm51bGwsImNhbmRsZVdpZHRoIjo0LjM2NzgxNjA5MTk1NDAyMywiZmxpcHBlZCI6ZmFsc2UsInZvbHVtZVVuZGVybGF5Ijp0cnVlLCJhZGoiOnRydWUsImNyb3NzaGFpciI6dHJ1ZSwiY2hhcnRUeXBlIjoibGluZSIsImV4dGVuZGVkIjpmYWxzZSwibWFya2V0U2Vzc2lvbnMiOnt9LCJhZ2dyZWdhdGlvblR5cGUiOiJvaGxjIiwiY2hhcnRTY2FsZSI6ImxpbmVhciIsInBhbmVscyI6eyJjaGFydCI6eyJwZXJjZW50IjoxLCJkaXNwbGF5IjoiSUZYLkRFIiwiY2hhcnROYW1lIjoiY2hhcnQiLCJpbmRleCI6MCwieUF4aXMiOnsibmFtZSI6ImNoYXJ0IiwicG9zaXRpb24iOm51bGx9LCJ5YXhpc0xIUyI6W10sInlheGlzUkhTIjpbImNoYXJ0Iiwi4oCMdm9sIHVuZHLigIwiXX19LCJzZXRTcGFuIjp7Im11bHRpcGxpZXIiOjUsImJhc2UiOiJ5ZWFyIiwicGVyaW9kaWNpdHkiOnsicGVyaW9kIjoxLCJpbnRlcnZhbCI6IndlZWsifSwibWFpbnRhaW5QZXJpb2RpY2l0eSI6dHJ1ZSwiZm9yY2VMb2FkIjp0cnVlfSwibGluZVdpZHRoIjoyLCJzdHJpcGVkQmFja2dyb3VuZCI6dHJ1ZSwiZXZlbnRzIjp0cnVlLCJjb2xvciI6IiMwMDgxZjIiLCJzdHJpcGVkQmFja2dyb3VkIjp0cnVlLCJldmVudE1hcCI6eyJjb3Jwb3JhdGUiOnsiZGl2cyI6dHJ1ZSwic3BsaXRzIjp0cnVlfSwic2lnRGV2Ijp7fX0sImN1c3RvbVJhbmdlIjpudWxsLCJzeW1ib2xzIjpbeyJzeW1ib2wiOiJJRlguREUiLCJzeW1ib2xPYmplY3QiOnsic3ltYm9sIjoiSUZYLkRFIiwicXVvdGVUeXBlIjoiRVFVSVRZIiwiZXhjaGFuZ2VUaW1lWm9uZSI6IkV1cm9wZS9CZXJsaW4ifSwicGVyaW9kaWNpdHkiOjEsImludGVydmFsIjoid2VlayIsInRpbWVVbml0IjpudWxsLCJzZXRTcGFuIjp7Im11bHRpcGxpZXIiOjUsImJhc2UiOiJ5ZWFyIiwicGVyaW9kaWNpdHkiOnsicGVyaW9kIjoxLCJpbnRlcnZhbCI6IndlZWsifSwibWFpbnRhaW5QZXJpb2RpY2l0eSI6dHJ1ZSwiZm9yY2VMb2FkIjp0cnVlfX1dLCJzdHVkaWVzIjp7IuKAjHZvbCB1bmRy4oCMIjp7InR5cGUiOiJ2b2wgdW5kciIsImlucHV0cyI6eyJpZCI6IuKAjHZvbCB1bmRy4oCMIiwiZGlzcGxheSI6IuKAjHZvbCB1bmRy4oCMIn0sIm91dHB1dHMiOnsiVXAgVm9sdW1lIjoiIzAwYjA2MSIsIkRvd24gVm9sdW1lIjoiI2ZmMzMzYSJ9LCJwYW5lbCI6ImNoYXJ0IiwicGFyYW1ldGVycyI6eyJ3aWR0aEZhY3RvciI6MC40NSwiY2hhcnROYW1lIjoiY2hhcnQiLCJwYW5lbE5hbWUiOiJjaGFydCJ9fX19"/>
              </a:rPr>
              <a:t> Technologies AG (IFX.DE)</a:t>
            </a:r>
          </a:p>
        </p:txBody>
      </p:sp>
      <p:sp>
        <p:nvSpPr>
          <p:cNvPr id="7" name="Freeform 7"/>
          <p:cNvSpPr/>
          <p:nvPr/>
        </p:nvSpPr>
        <p:spPr>
          <a:xfrm>
            <a:off x="2281150" y="1561442"/>
            <a:ext cx="7331786" cy="2623600"/>
          </a:xfrm>
          <a:custGeom>
            <a:avLst/>
            <a:gdLst/>
            <a:ahLst/>
            <a:cxnLst/>
            <a:rect l="l" t="t" r="r" b="b"/>
            <a:pathLst>
              <a:path w="7331786" h="2623600">
                <a:moveTo>
                  <a:pt x="0" y="0"/>
                </a:moveTo>
                <a:lnTo>
                  <a:pt x="7331785" y="0"/>
                </a:lnTo>
                <a:lnTo>
                  <a:pt x="7331785" y="2623600"/>
                </a:lnTo>
                <a:lnTo>
                  <a:pt x="0" y="2623600"/>
                </a:lnTo>
                <a:lnTo>
                  <a:pt x="0" y="0"/>
                </a:lnTo>
                <a:close/>
              </a:path>
            </a:pathLst>
          </a:custGeom>
          <a:blipFill>
            <a:blip r:embed="rId3"/>
            <a:stretch>
              <a:fillRect t="-8821" b="-8821"/>
            </a:stretch>
          </a:blipFill>
        </p:spPr>
        <p:txBody>
          <a:bodyPr/>
          <a:lstStyle/>
          <a:p>
            <a:endParaRPr lang="ru-RU"/>
          </a:p>
        </p:txBody>
      </p:sp>
      <p:sp>
        <p:nvSpPr>
          <p:cNvPr id="8" name="Freeform 8"/>
          <p:cNvSpPr/>
          <p:nvPr/>
        </p:nvSpPr>
        <p:spPr>
          <a:xfrm>
            <a:off x="407975" y="4308867"/>
            <a:ext cx="3746350" cy="2908853"/>
          </a:xfrm>
          <a:custGeom>
            <a:avLst/>
            <a:gdLst/>
            <a:ahLst/>
            <a:cxnLst/>
            <a:rect l="l" t="t" r="r" b="b"/>
            <a:pathLst>
              <a:path w="3746350" h="2908853">
                <a:moveTo>
                  <a:pt x="0" y="0"/>
                </a:moveTo>
                <a:lnTo>
                  <a:pt x="3746349" y="0"/>
                </a:lnTo>
                <a:lnTo>
                  <a:pt x="3746349" y="2908854"/>
                </a:lnTo>
                <a:lnTo>
                  <a:pt x="0" y="2908854"/>
                </a:lnTo>
                <a:lnTo>
                  <a:pt x="0" y="0"/>
                </a:lnTo>
                <a:close/>
              </a:path>
            </a:pathLst>
          </a:custGeom>
          <a:blipFill>
            <a:blip r:embed="rId4"/>
            <a:stretch>
              <a:fillRect/>
            </a:stretch>
          </a:blipFill>
        </p:spPr>
        <p:txBody>
          <a:bodyPr/>
          <a:lstStyle/>
          <a:p>
            <a:endParaRPr lang="ru-RU"/>
          </a:p>
        </p:txBody>
      </p:sp>
      <p:graphicFrame>
        <p:nvGraphicFramePr>
          <p:cNvPr id="9" name="Table 9"/>
          <p:cNvGraphicFramePr>
            <a:graphicFrameLocks noGrp="1"/>
          </p:cNvGraphicFramePr>
          <p:nvPr/>
        </p:nvGraphicFramePr>
        <p:xfrm>
          <a:off x="609600" y="286150"/>
          <a:ext cx="8534401" cy="508542"/>
        </p:xfrm>
        <a:graphic>
          <a:graphicData uri="http://schemas.openxmlformats.org/drawingml/2006/table">
            <a:tbl>
              <a:tblPr/>
              <a:tblGrid>
                <a:gridCol w="1793046">
                  <a:extLst>
                    <a:ext uri="{9D8B030D-6E8A-4147-A177-3AD203B41FA5}">
                      <a16:colId xmlns:a16="http://schemas.microsoft.com/office/drawing/2014/main" val="20000"/>
                    </a:ext>
                  </a:extLst>
                </a:gridCol>
                <a:gridCol w="1456273">
                  <a:extLst>
                    <a:ext uri="{9D8B030D-6E8A-4147-A177-3AD203B41FA5}">
                      <a16:colId xmlns:a16="http://schemas.microsoft.com/office/drawing/2014/main" val="20001"/>
                    </a:ext>
                  </a:extLst>
                </a:gridCol>
                <a:gridCol w="1322816">
                  <a:extLst>
                    <a:ext uri="{9D8B030D-6E8A-4147-A177-3AD203B41FA5}">
                      <a16:colId xmlns:a16="http://schemas.microsoft.com/office/drawing/2014/main" val="20002"/>
                    </a:ext>
                  </a:extLst>
                </a:gridCol>
                <a:gridCol w="1098751">
                  <a:extLst>
                    <a:ext uri="{9D8B030D-6E8A-4147-A177-3AD203B41FA5}">
                      <a16:colId xmlns:a16="http://schemas.microsoft.com/office/drawing/2014/main" val="20003"/>
                    </a:ext>
                  </a:extLst>
                </a:gridCol>
                <a:gridCol w="913318">
                  <a:extLst>
                    <a:ext uri="{9D8B030D-6E8A-4147-A177-3AD203B41FA5}">
                      <a16:colId xmlns:a16="http://schemas.microsoft.com/office/drawing/2014/main" val="20004"/>
                    </a:ext>
                  </a:extLst>
                </a:gridCol>
                <a:gridCol w="968691">
                  <a:extLst>
                    <a:ext uri="{9D8B030D-6E8A-4147-A177-3AD203B41FA5}">
                      <a16:colId xmlns:a16="http://schemas.microsoft.com/office/drawing/2014/main" val="20005"/>
                    </a:ext>
                  </a:extLst>
                </a:gridCol>
                <a:gridCol w="981506">
                  <a:extLst>
                    <a:ext uri="{9D8B030D-6E8A-4147-A177-3AD203B41FA5}">
                      <a16:colId xmlns:a16="http://schemas.microsoft.com/office/drawing/2014/main" val="20006"/>
                    </a:ext>
                  </a:extLst>
                </a:gridCol>
              </a:tblGrid>
              <a:tr h="257387">
                <a:tc>
                  <a:txBody>
                    <a:bodyPr/>
                    <a:lstStyle/>
                    <a:p>
                      <a:pPr algn="ctr">
                        <a:lnSpc>
                          <a:spcPts val="1280"/>
                        </a:lnSpc>
                        <a:defRPr/>
                      </a:pPr>
                      <a:r>
                        <a:rPr lang="en-US" sz="1066">
                          <a:solidFill>
                            <a:srgbClr val="999999"/>
                          </a:solidFill>
                          <a:latin typeface="Arial Bold"/>
                        </a:rPr>
                        <a:t>Business Understanding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dirty="0">
                          <a:solidFill>
                            <a:srgbClr val="999999"/>
                          </a:solidFill>
                          <a:latin typeface="Arial Bold"/>
                        </a:rPr>
                        <a:t>Data Understanding</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E2F3"/>
                    </a:solidFill>
                  </a:tcPr>
                </a:tc>
                <a:tc>
                  <a:txBody>
                    <a:bodyPr/>
                    <a:lstStyle/>
                    <a:p>
                      <a:pPr algn="ctr">
                        <a:lnSpc>
                          <a:spcPts val="1280"/>
                        </a:lnSpc>
                        <a:defRPr/>
                      </a:pPr>
                      <a:r>
                        <a:rPr lang="en-US" sz="1066">
                          <a:solidFill>
                            <a:srgbClr val="999999"/>
                          </a:solidFill>
                          <a:latin typeface="Arial Bold"/>
                        </a:rPr>
                        <a:t>Data Preparation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Data Modeling</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Evaluation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a:solidFill>
                            <a:srgbClr val="999999"/>
                          </a:solidFill>
                          <a:latin typeface="Arial Bold"/>
                        </a:rPr>
                        <a:t>Deployment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280"/>
                        </a:lnSpc>
                        <a:defRPr/>
                      </a:pPr>
                      <a:r>
                        <a:rPr lang="en-US" sz="1066" dirty="0">
                          <a:solidFill>
                            <a:srgbClr val="999999"/>
                          </a:solidFill>
                          <a:latin typeface="Arial Bold"/>
                        </a:rPr>
                        <a:t>Conclusion</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Freeform 10"/>
          <p:cNvSpPr/>
          <p:nvPr/>
        </p:nvSpPr>
        <p:spPr>
          <a:xfrm>
            <a:off x="8763361" y="6767746"/>
            <a:ext cx="866929" cy="456584"/>
          </a:xfrm>
          <a:custGeom>
            <a:avLst/>
            <a:gdLst/>
            <a:ahLst/>
            <a:cxnLst/>
            <a:rect l="l" t="t" r="r" b="b"/>
            <a:pathLst>
              <a:path w="866929" h="456584">
                <a:moveTo>
                  <a:pt x="0" y="0"/>
                </a:moveTo>
                <a:lnTo>
                  <a:pt x="866929" y="0"/>
                </a:lnTo>
                <a:lnTo>
                  <a:pt x="866929" y="456584"/>
                </a:lnTo>
                <a:lnTo>
                  <a:pt x="0" y="456584"/>
                </a:lnTo>
                <a:lnTo>
                  <a:pt x="0" y="0"/>
                </a:lnTo>
                <a:close/>
              </a:path>
            </a:pathLst>
          </a:custGeom>
          <a:blipFill>
            <a:blip r:embed="rId5"/>
            <a:stretch>
              <a:fillRect b="-107"/>
            </a:stretch>
          </a:blipFill>
        </p:spPr>
        <p:txBody>
          <a:bodyPr/>
          <a:lstStyle/>
          <a:p>
            <a:endParaRPr lang="ru-RU"/>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3030</Words>
  <Application>Microsoft Office PowerPoint</Application>
  <PresentationFormat>Custom</PresentationFormat>
  <Paragraphs>632</Paragraphs>
  <Slides>58</Slides>
  <Notes>19</Notes>
  <HiddenSlides>22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Montserrat Light</vt:lpstr>
      <vt:lpstr>Montserrat Light Bold Italics</vt:lpstr>
      <vt:lpstr>Calibri</vt:lpstr>
      <vt:lpstr>Montserrat Light Bold</vt:lpstr>
      <vt:lpstr>Montserrat Classic</vt:lpstr>
      <vt:lpstr>Arial</vt:lpstr>
      <vt:lpstr>Montserrat Classic Bold</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in Applications Group 7.pptx</dc:title>
  <cp:lastModifiedBy>Valeriia Korniushina</cp:lastModifiedBy>
  <cp:revision>4</cp:revision>
  <dcterms:created xsi:type="dcterms:W3CDTF">2006-08-16T00:00:00Z</dcterms:created>
  <dcterms:modified xsi:type="dcterms:W3CDTF">2023-07-14T11:52:20Z</dcterms:modified>
  <dc:identifier>DAFojFeAFjQ</dc:identifier>
</cp:coreProperties>
</file>